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4" Type="http://schemas.openxmlformats.org/officeDocument/2006/relationships/slideLayout" Target="../slideLayouts/slideLayout1.xml"/><Relationship Id="rId1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1" Type="http://schemas.openxmlformats.org/officeDocument/2006/relationships/slideLayout" Target="../slideLayouts/slideLayout1.xml"/><Relationship Id="rId1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9" Type="http://schemas.openxmlformats.org/officeDocument/2006/relationships/slideLayout" Target="../slideLayouts/slideLayout1.xml"/><Relationship Id="rId10"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7" Type="http://schemas.openxmlformats.org/officeDocument/2006/relationships/slideLayout" Target="../slideLayouts/slideLayout1.xml"/><Relationship Id="rId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6" Type="http://schemas.openxmlformats.org/officeDocument/2006/relationships/slideLayout" Target="../slideLayouts/slideLayout1.xml"/><Relationship Id="rId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6" Type="http://schemas.openxmlformats.org/officeDocument/2006/relationships/slideLayout" Target="../slideLayouts/slideLayout1.xml"/><Relationship Id="rId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10" Type="http://schemas.openxmlformats.org/officeDocument/2006/relationships/slideLayout" Target="../slideLayouts/slideLayout1.xml"/><Relationship Id="rId11"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10" Type="http://schemas.openxmlformats.org/officeDocument/2006/relationships/slideLayout" Target="../slideLayouts/slideLayout1.xml"/><Relationship Id="rId11"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7" Type="http://schemas.openxmlformats.org/officeDocument/2006/relationships/slideLayout" Target="../slideLayouts/slideLayout1.xml"/><Relationship Id="rId8"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8-5.png"/><Relationship Id="rId7" Type="http://schemas.openxmlformats.org/officeDocument/2006/relationships/slideLayout" Target="../slideLayouts/slideLayout1.xml"/><Relationship Id="rId8"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7" Type="http://schemas.openxmlformats.org/officeDocument/2006/relationships/slideLayout" Target="../slideLayouts/slideLayout1.xml"/><Relationship Id="rId8"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hyperlink" Target="https://colab.research.google.com/drive/1OY4liOQLVLuuLETvcgvf88SRjDQgsVl7#scrollTo=9xObaxiH-igA" TargetMode="External"/><Relationship Id="rId13" Type="http://schemas.openxmlformats.org/officeDocument/2006/relationships/hyperlink" Target="https://gamma.app" TargetMode="External"/><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image" Target="../media/image-31-7.png"/><Relationship Id="rId8" Type="http://schemas.openxmlformats.org/officeDocument/2006/relationships/image" Target="../media/image-31-8.png"/><Relationship Id="rId9" Type="http://schemas.openxmlformats.org/officeDocument/2006/relationships/image" Target="../media/image-31-9.png"/><Relationship Id="rId10" Type="http://schemas.openxmlformats.org/officeDocument/2006/relationships/image" Target="../media/image-31-10.png"/><Relationship Id="rId12" Type="http://schemas.openxmlformats.org/officeDocument/2006/relationships/image" Target="../media/image-31-11.png"/><Relationship Id="rId14" Type="http://schemas.openxmlformats.org/officeDocument/2006/relationships/slideLayout" Target="../slideLayouts/slideLayout1.xml"/><Relationship Id="rId1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lookerstudio.google.com/reporting/8f59d9ea-d339-417b-8627-a234653b408b/page/VgD?feature=opengraph" TargetMode="External"/><Relationship Id="rId5" Type="http://schemas.openxmlformats.org/officeDocument/2006/relationships/hyperlink" Target="https://lookerstudio.google.com/u/0/reporting/8f59d9ea-d339-417b-8627-a234653b408b/page/VgD?feature=opengraph" TargetMode="External"/><Relationship Id="rId7" Type="http://schemas.openxmlformats.org/officeDocument/2006/relationships/hyperlink" Target="https://gamma.app" TargetMode="External"/><Relationship Id="rId1" Type="http://schemas.openxmlformats.org/officeDocument/2006/relationships/image" Target="../media/image-32-1.png"/><Relationship Id="rId2" Type="http://schemas.openxmlformats.org/officeDocument/2006/relationships/image" Target="../media/image-32-2.png"/><Relationship Id="rId4" Type="http://schemas.openxmlformats.org/officeDocument/2006/relationships/image" Target="../media/image-32-3.png"/><Relationship Id="rId6" Type="http://schemas.openxmlformats.org/officeDocument/2006/relationships/image" Target="../media/image-32-4.png"/><Relationship Id="rId8" Type="http://schemas.openxmlformats.org/officeDocument/2006/relationships/slideLayout" Target="../slideLayouts/slideLayout1.xml"/><Relationship Id="rId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4-1.png"/><Relationship Id="rId2" Type="http://schemas.openxmlformats.org/officeDocument/2006/relationships/image" Target="../media/image-34-2.pn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5-1.png"/><Relationship Id="rId3" Type="http://schemas.openxmlformats.org/officeDocument/2006/relationships/slideLayout" Target="../slideLayouts/slideLayout1.xml"/><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Text 2"/>
          <p:cNvSpPr/>
          <p:nvPr/>
        </p:nvSpPr>
        <p:spPr>
          <a:xfrm>
            <a:off x="1041321" y="1910001"/>
            <a:ext cx="4443889" cy="694373"/>
          </a:xfrm>
          <a:prstGeom prst="rect">
            <a:avLst/>
          </a:prstGeom>
          <a:noFill/>
          <a:ln/>
        </p:spPr>
        <p:txBody>
          <a:bodyPr wrap="none" rtlCol="0" anchor="t"/>
          <a:lstStyle/>
          <a:p>
            <a:pPr indent="0" marL="0">
              <a:lnSpc>
                <a:spcPts val="5468"/>
              </a:lnSpc>
              <a:buNone/>
            </a:pPr>
            <a:endParaRPr lang="en-US" sz="4374" dirty="0"/>
          </a:p>
        </p:txBody>
      </p:sp>
      <p:sp>
        <p:nvSpPr>
          <p:cNvPr id="6" name="Text 3"/>
          <p:cNvSpPr/>
          <p:nvPr/>
        </p:nvSpPr>
        <p:spPr>
          <a:xfrm>
            <a:off x="1041321" y="2937629"/>
            <a:ext cx="12547640" cy="355402"/>
          </a:xfrm>
          <a:prstGeom prst="rect">
            <a:avLst/>
          </a:prstGeom>
          <a:noFill/>
          <a:ln/>
        </p:spPr>
        <p:txBody>
          <a:bodyPr wrap="none" rtlCol="0" anchor="t"/>
          <a:lstStyle/>
          <a:p>
            <a:pPr indent="0" marL="0">
              <a:lnSpc>
                <a:spcPts val="2799"/>
              </a:lnSpc>
              <a:buNone/>
            </a:pPr>
            <a:endParaRPr lang="en-US" sz="1750" dirty="0"/>
          </a:p>
        </p:txBody>
      </p:sp>
      <p:sp>
        <p:nvSpPr>
          <p:cNvPr id="7" name="Text 4"/>
          <p:cNvSpPr/>
          <p:nvPr/>
        </p:nvSpPr>
        <p:spPr>
          <a:xfrm>
            <a:off x="1041321" y="3542943"/>
            <a:ext cx="12547640" cy="355402"/>
          </a:xfrm>
          <a:prstGeom prst="rect">
            <a:avLst/>
          </a:prstGeom>
          <a:noFill/>
          <a:ln/>
        </p:spPr>
        <p:txBody>
          <a:bodyPr wrap="none" rtlCol="0" anchor="t"/>
          <a:lstStyle/>
          <a:p>
            <a:pPr indent="0" marL="0">
              <a:lnSpc>
                <a:spcPts val="2799"/>
              </a:lnSpc>
              <a:buNone/>
            </a:pPr>
            <a:endParaRPr lang="en-US" sz="1750" dirty="0"/>
          </a:p>
        </p:txBody>
      </p:sp>
      <p:sp>
        <p:nvSpPr>
          <p:cNvPr id="8" name="Text 5"/>
          <p:cNvSpPr/>
          <p:nvPr/>
        </p:nvSpPr>
        <p:spPr>
          <a:xfrm>
            <a:off x="1041321" y="4148257"/>
            <a:ext cx="12547640" cy="355402"/>
          </a:xfrm>
          <a:prstGeom prst="rect">
            <a:avLst/>
          </a:prstGeom>
          <a:noFill/>
          <a:ln/>
        </p:spPr>
        <p:txBody>
          <a:bodyPr wrap="none" rtlCol="0" anchor="t"/>
          <a:lstStyle/>
          <a:p>
            <a:pPr indent="0" marL="0">
              <a:lnSpc>
                <a:spcPts val="2799"/>
              </a:lnSpc>
              <a:buNone/>
            </a:pPr>
            <a:endParaRPr lang="en-US" sz="1750" dirty="0"/>
          </a:p>
        </p:txBody>
      </p:sp>
      <p:sp>
        <p:nvSpPr>
          <p:cNvPr id="9" name="Text 6"/>
          <p:cNvSpPr/>
          <p:nvPr/>
        </p:nvSpPr>
        <p:spPr>
          <a:xfrm>
            <a:off x="1041321" y="4753570"/>
            <a:ext cx="12547640" cy="355402"/>
          </a:xfrm>
          <a:prstGeom prst="rect">
            <a:avLst/>
          </a:prstGeom>
          <a:noFill/>
          <a:ln/>
        </p:spPr>
        <p:txBody>
          <a:bodyPr wrap="none" rtlCol="0" anchor="t"/>
          <a:lstStyle/>
          <a:p>
            <a:pPr indent="0" marL="0">
              <a:lnSpc>
                <a:spcPts val="2799"/>
              </a:lnSpc>
              <a:buNone/>
            </a:pPr>
            <a:endParaRPr lang="en-US" sz="1750" dirty="0"/>
          </a:p>
        </p:txBody>
      </p:sp>
      <p:sp>
        <p:nvSpPr>
          <p:cNvPr id="10" name="Text 7"/>
          <p:cNvSpPr/>
          <p:nvPr/>
        </p:nvSpPr>
        <p:spPr>
          <a:xfrm>
            <a:off x="1041321" y="5358884"/>
            <a:ext cx="12547640" cy="355402"/>
          </a:xfrm>
          <a:prstGeom prst="rect">
            <a:avLst/>
          </a:prstGeom>
          <a:noFill/>
          <a:ln/>
        </p:spPr>
        <p:txBody>
          <a:bodyPr wrap="none" rtlCol="0" anchor="t"/>
          <a:lstStyle/>
          <a:p>
            <a:pPr indent="0" marL="0">
              <a:lnSpc>
                <a:spcPts val="2799"/>
              </a:lnSpc>
              <a:buNone/>
            </a:pPr>
            <a:endParaRPr lang="en-US" sz="1750" dirty="0"/>
          </a:p>
        </p:txBody>
      </p:sp>
      <p:sp>
        <p:nvSpPr>
          <p:cNvPr id="11" name="Text 8"/>
          <p:cNvSpPr/>
          <p:nvPr/>
        </p:nvSpPr>
        <p:spPr>
          <a:xfrm>
            <a:off x="1041321" y="5964198"/>
            <a:ext cx="12547640" cy="355402"/>
          </a:xfrm>
          <a:prstGeom prst="rect">
            <a:avLst/>
          </a:prstGeom>
          <a:noFill/>
          <a:ln/>
        </p:spPr>
        <p:txBody>
          <a:bodyPr wrap="none" rtlCol="0" anchor="t"/>
          <a:lstStyle/>
          <a:p>
            <a:pPr indent="0" marL="0">
              <a:lnSpc>
                <a:spcPts val="2799"/>
              </a:lnSpc>
              <a:buNone/>
            </a:pP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2566630"/>
            <a:ext cx="444388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KPIs</a:t>
            </a:r>
            <a:endParaRPr lang="en-US" sz="4374" dirty="0"/>
          </a:p>
        </p:txBody>
      </p:sp>
      <p:pic>
        <p:nvPicPr>
          <p:cNvPr id="5" name="Image 0" descr="preencoded.png">    </p:cNvPr>
          <p:cNvPicPr>
            <a:picLocks noChangeAspect="1"/>
          </p:cNvPicPr>
          <p:nvPr/>
        </p:nvPicPr>
        <p:blipFill>
          <a:blip r:embed="rId1"/>
          <a:stretch>
            <a:fillRect/>
          </a:stretch>
        </p:blipFill>
        <p:spPr>
          <a:xfrm>
            <a:off x="12175093" y="2594372"/>
            <a:ext cx="1421368" cy="263604"/>
          </a:xfrm>
          <a:prstGeom prst="rect">
            <a:avLst/>
          </a:prstGeom>
        </p:spPr>
      </p:pic>
      <p:sp>
        <p:nvSpPr>
          <p:cNvPr id="6" name="Text 3"/>
          <p:cNvSpPr/>
          <p:nvPr/>
        </p:nvSpPr>
        <p:spPr>
          <a:xfrm>
            <a:off x="1041321" y="3955256"/>
            <a:ext cx="2651760"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Balanço Patrimonial:</a:t>
            </a:r>
            <a:endParaRPr lang="en-US" sz="2187" dirty="0"/>
          </a:p>
        </p:txBody>
      </p:sp>
      <p:sp>
        <p:nvSpPr>
          <p:cNvPr id="7" name="Text 4"/>
          <p:cNvSpPr/>
          <p:nvPr/>
        </p:nvSpPr>
        <p:spPr>
          <a:xfrm>
            <a:off x="1396722" y="4552355"/>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Ativo Total</a:t>
            </a:r>
            <a:endParaRPr lang="en-US" sz="1750" dirty="0"/>
          </a:p>
        </p:txBody>
      </p:sp>
      <p:sp>
        <p:nvSpPr>
          <p:cNvPr id="8" name="Text 5"/>
          <p:cNvSpPr/>
          <p:nvPr/>
        </p:nvSpPr>
        <p:spPr>
          <a:xfrm>
            <a:off x="1396722" y="4996577"/>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Passivo Circulante</a:t>
            </a:r>
            <a:endParaRPr lang="en-US" sz="1750" dirty="0"/>
          </a:p>
        </p:txBody>
      </p:sp>
      <p:sp>
        <p:nvSpPr>
          <p:cNvPr id="9" name="Text 6"/>
          <p:cNvSpPr/>
          <p:nvPr/>
        </p:nvSpPr>
        <p:spPr>
          <a:xfrm>
            <a:off x="1396722" y="5440799"/>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Patrimônio Líquido</a:t>
            </a:r>
            <a:endParaRPr lang="en-US" sz="1750" dirty="0"/>
          </a:p>
        </p:txBody>
      </p:sp>
      <p:sp>
        <p:nvSpPr>
          <p:cNvPr id="10" name="Text 7"/>
          <p:cNvSpPr/>
          <p:nvPr/>
        </p:nvSpPr>
        <p:spPr>
          <a:xfrm>
            <a:off x="5411629" y="3955256"/>
            <a:ext cx="2221944"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DRE:</a:t>
            </a:r>
            <a:endParaRPr lang="en-US" sz="2187" dirty="0"/>
          </a:p>
        </p:txBody>
      </p:sp>
      <p:sp>
        <p:nvSpPr>
          <p:cNvPr id="11" name="Text 8"/>
          <p:cNvSpPr/>
          <p:nvPr/>
        </p:nvSpPr>
        <p:spPr>
          <a:xfrm>
            <a:off x="5767030" y="4552355"/>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Receita Bruta</a:t>
            </a:r>
            <a:endParaRPr lang="en-US" sz="1750" dirty="0"/>
          </a:p>
        </p:txBody>
      </p:sp>
      <p:sp>
        <p:nvSpPr>
          <p:cNvPr id="12" name="Text 9"/>
          <p:cNvSpPr/>
          <p:nvPr/>
        </p:nvSpPr>
        <p:spPr>
          <a:xfrm>
            <a:off x="5767030" y="4996577"/>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Receita Líquida</a:t>
            </a:r>
            <a:endParaRPr lang="en-US" sz="1750" dirty="0"/>
          </a:p>
        </p:txBody>
      </p:sp>
      <p:sp>
        <p:nvSpPr>
          <p:cNvPr id="13" name="Text 10"/>
          <p:cNvSpPr/>
          <p:nvPr/>
        </p:nvSpPr>
        <p:spPr>
          <a:xfrm>
            <a:off x="5767030" y="5440799"/>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Margens de Contribuição</a:t>
            </a:r>
            <a:endParaRPr lang="en-US" sz="1750" dirty="0"/>
          </a:p>
        </p:txBody>
      </p:sp>
      <p:sp>
        <p:nvSpPr>
          <p:cNvPr id="14" name="Text 11"/>
          <p:cNvSpPr/>
          <p:nvPr/>
        </p:nvSpPr>
        <p:spPr>
          <a:xfrm>
            <a:off x="9781937" y="3955256"/>
            <a:ext cx="2221944"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Fluxo de caixa:</a:t>
            </a:r>
            <a:endParaRPr lang="en-US" sz="2187" dirty="0"/>
          </a:p>
        </p:txBody>
      </p:sp>
      <p:sp>
        <p:nvSpPr>
          <p:cNvPr id="15" name="Text 12"/>
          <p:cNvSpPr/>
          <p:nvPr/>
        </p:nvSpPr>
        <p:spPr>
          <a:xfrm>
            <a:off x="10137338" y="4552355"/>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Reserva de Lucros</a:t>
            </a:r>
            <a:endParaRPr lang="en-US" sz="1750" dirty="0"/>
          </a:p>
        </p:txBody>
      </p:sp>
      <p:sp>
        <p:nvSpPr>
          <p:cNvPr id="16" name="Text 13"/>
          <p:cNvSpPr/>
          <p:nvPr/>
        </p:nvSpPr>
        <p:spPr>
          <a:xfrm>
            <a:off x="10137338" y="4996577"/>
            <a:ext cx="3465314"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6E5EF"/>
                </a:solidFill>
                <a:latin typeface="Source Sans Pro" pitchFamily="34" charset="0"/>
                <a:ea typeface="Source Sans Pro" pitchFamily="34" charset="-122"/>
                <a:cs typeface="Source Sans Pro" pitchFamily="34" charset="-120"/>
              </a:rPr>
              <a:t>Estoques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2050018"/>
            <a:ext cx="9517380" cy="555427"/>
          </a:xfrm>
          <a:prstGeom prst="rect">
            <a:avLst/>
          </a:prstGeom>
          <a:noFill/>
          <a:ln/>
        </p:spPr>
        <p:txBody>
          <a:bodyPr wrap="none" rtlCol="0" anchor="t"/>
          <a:lstStyle/>
          <a:p>
            <a:pPr indent="0" marL="0">
              <a:lnSpc>
                <a:spcPts val="4374"/>
              </a:lnSpc>
              <a:buNone/>
            </a:pPr>
            <a:r>
              <a:rPr lang="en-US" sz="3499" dirty="0">
                <a:solidFill>
                  <a:srgbClr val="6EB9FC"/>
                </a:solidFill>
                <a:latin typeface="Lora" pitchFamily="34" charset="0"/>
                <a:ea typeface="Lora" pitchFamily="34" charset="-122"/>
                <a:cs typeface="Lora" pitchFamily="34" charset="-120"/>
              </a:rPr>
              <a:t>Tratamento, Transformação e Análises Python</a:t>
            </a:r>
            <a:endParaRPr lang="en-US" sz="3499" dirty="0"/>
          </a:p>
        </p:txBody>
      </p:sp>
      <p:pic>
        <p:nvPicPr>
          <p:cNvPr id="5" name="Image 0" descr="preencoded.png">    </p:cNvPr>
          <p:cNvPicPr>
            <a:picLocks noChangeAspect="1"/>
          </p:cNvPicPr>
          <p:nvPr/>
        </p:nvPicPr>
        <p:blipFill>
          <a:blip r:embed="rId1"/>
          <a:stretch>
            <a:fillRect/>
          </a:stretch>
        </p:blipFill>
        <p:spPr>
          <a:xfrm>
            <a:off x="12175093" y="2077760"/>
            <a:ext cx="1421368" cy="263604"/>
          </a:xfrm>
          <a:prstGeom prst="rect">
            <a:avLst/>
          </a:prstGeom>
        </p:spPr>
      </p:pic>
      <p:sp>
        <p:nvSpPr>
          <p:cNvPr id="6" name="Shape 3"/>
          <p:cNvSpPr/>
          <p:nvPr/>
        </p:nvSpPr>
        <p:spPr>
          <a:xfrm>
            <a:off x="1041321" y="3410783"/>
            <a:ext cx="12547640" cy="15240"/>
          </a:xfrm>
          <a:prstGeom prst="rect">
            <a:avLst/>
          </a:prstGeom>
          <a:solidFill>
            <a:srgbClr val="6EB9FC"/>
          </a:solidFill>
          <a:ln/>
        </p:spPr>
      </p:sp>
      <p:sp>
        <p:nvSpPr>
          <p:cNvPr id="7" name="Shape 4"/>
          <p:cNvSpPr/>
          <p:nvPr/>
        </p:nvSpPr>
        <p:spPr>
          <a:xfrm>
            <a:off x="3050858" y="3410783"/>
            <a:ext cx="15240" cy="777597"/>
          </a:xfrm>
          <a:prstGeom prst="rect">
            <a:avLst/>
          </a:prstGeom>
          <a:solidFill>
            <a:srgbClr val="6EB9FC"/>
          </a:solidFill>
          <a:ln/>
        </p:spPr>
      </p:sp>
      <p:sp>
        <p:nvSpPr>
          <p:cNvPr id="8" name="Shape 5"/>
          <p:cNvSpPr/>
          <p:nvPr/>
        </p:nvSpPr>
        <p:spPr>
          <a:xfrm>
            <a:off x="2808565" y="3160871"/>
            <a:ext cx="499943" cy="499943"/>
          </a:xfrm>
          <a:prstGeom prst="roundRect">
            <a:avLst>
              <a:gd name="adj" fmla="val 13333"/>
            </a:avLst>
          </a:prstGeom>
          <a:solidFill>
            <a:srgbClr val="2F3343"/>
          </a:solidFill>
          <a:ln/>
        </p:spPr>
      </p:sp>
      <p:sp>
        <p:nvSpPr>
          <p:cNvPr id="9" name="Text 6"/>
          <p:cNvSpPr/>
          <p:nvPr/>
        </p:nvSpPr>
        <p:spPr>
          <a:xfrm>
            <a:off x="2997518" y="3202543"/>
            <a:ext cx="12192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1947505" y="4410670"/>
            <a:ext cx="2221944" cy="347186"/>
          </a:xfrm>
          <a:prstGeom prst="rect">
            <a:avLst/>
          </a:prstGeom>
          <a:noFill/>
          <a:ln/>
        </p:spPr>
        <p:txBody>
          <a:bodyPr wrap="none" rtlCol="0" anchor="t"/>
          <a:lstStyle/>
          <a:p>
            <a:pPr algn="ctr" indent="0" marL="0">
              <a:lnSpc>
                <a:spcPts val="2734"/>
              </a:lnSpc>
              <a:buNone/>
            </a:pPr>
            <a:r>
              <a:rPr lang="en-US" sz="2187" dirty="0">
                <a:solidFill>
                  <a:srgbClr val="6EB9FC"/>
                </a:solidFill>
                <a:latin typeface="Lora" pitchFamily="34" charset="0"/>
                <a:ea typeface="Lora" pitchFamily="34" charset="-122"/>
                <a:cs typeface="Lora" pitchFamily="34" charset="-120"/>
              </a:rPr>
              <a:t>Tratamento</a:t>
            </a:r>
            <a:endParaRPr lang="en-US" sz="2187" dirty="0"/>
          </a:p>
        </p:txBody>
      </p:sp>
      <p:sp>
        <p:nvSpPr>
          <p:cNvPr id="11" name="Text 8"/>
          <p:cNvSpPr/>
          <p:nvPr/>
        </p:nvSpPr>
        <p:spPr>
          <a:xfrm>
            <a:off x="1263491" y="4980027"/>
            <a:ext cx="3590092" cy="1421606"/>
          </a:xfrm>
          <a:prstGeom prst="rect">
            <a:avLst/>
          </a:prstGeom>
          <a:noFill/>
          <a:ln/>
        </p:spPr>
        <p:txBody>
          <a:bodyPr wrap="squar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Limpamos e organizamos os dados brutos, eliminando valores duplicados e formatando adequadamente cada coluna.</a:t>
            </a:r>
            <a:endParaRPr lang="en-US" sz="1750" dirty="0"/>
          </a:p>
        </p:txBody>
      </p:sp>
      <p:sp>
        <p:nvSpPr>
          <p:cNvPr id="12" name="Shape 9"/>
          <p:cNvSpPr/>
          <p:nvPr/>
        </p:nvSpPr>
        <p:spPr>
          <a:xfrm>
            <a:off x="7307461" y="3410783"/>
            <a:ext cx="15240" cy="777597"/>
          </a:xfrm>
          <a:prstGeom prst="rect">
            <a:avLst/>
          </a:prstGeom>
          <a:solidFill>
            <a:srgbClr val="6EB9FC"/>
          </a:solidFill>
          <a:ln/>
        </p:spPr>
      </p:sp>
      <p:sp>
        <p:nvSpPr>
          <p:cNvPr id="13" name="Shape 10"/>
          <p:cNvSpPr/>
          <p:nvPr/>
        </p:nvSpPr>
        <p:spPr>
          <a:xfrm>
            <a:off x="7065169" y="3160871"/>
            <a:ext cx="499943" cy="499943"/>
          </a:xfrm>
          <a:prstGeom prst="roundRect">
            <a:avLst>
              <a:gd name="adj" fmla="val 13333"/>
            </a:avLst>
          </a:prstGeom>
          <a:solidFill>
            <a:srgbClr val="2F3343"/>
          </a:solidFill>
          <a:ln/>
        </p:spPr>
      </p:sp>
      <p:sp>
        <p:nvSpPr>
          <p:cNvPr id="14" name="Text 11"/>
          <p:cNvSpPr/>
          <p:nvPr/>
        </p:nvSpPr>
        <p:spPr>
          <a:xfrm>
            <a:off x="7227451" y="3202543"/>
            <a:ext cx="17526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6204109" y="4410670"/>
            <a:ext cx="2221944" cy="347186"/>
          </a:xfrm>
          <a:prstGeom prst="rect">
            <a:avLst/>
          </a:prstGeom>
          <a:noFill/>
          <a:ln/>
        </p:spPr>
        <p:txBody>
          <a:bodyPr wrap="none" rtlCol="0" anchor="t"/>
          <a:lstStyle/>
          <a:p>
            <a:pPr algn="ctr" indent="0" marL="0">
              <a:lnSpc>
                <a:spcPts val="2734"/>
              </a:lnSpc>
              <a:buNone/>
            </a:pPr>
            <a:r>
              <a:rPr lang="en-US" sz="2187" dirty="0">
                <a:solidFill>
                  <a:srgbClr val="6EB9FC"/>
                </a:solidFill>
                <a:latin typeface="Lora" pitchFamily="34" charset="0"/>
                <a:ea typeface="Lora" pitchFamily="34" charset="-122"/>
                <a:cs typeface="Lora" pitchFamily="34" charset="-120"/>
              </a:rPr>
              <a:t>Transformação</a:t>
            </a:r>
            <a:endParaRPr lang="en-US" sz="2187" dirty="0"/>
          </a:p>
        </p:txBody>
      </p:sp>
      <p:sp>
        <p:nvSpPr>
          <p:cNvPr id="16" name="Text 13"/>
          <p:cNvSpPr/>
          <p:nvPr/>
        </p:nvSpPr>
        <p:spPr>
          <a:xfrm>
            <a:off x="5520095" y="4980027"/>
            <a:ext cx="3590092" cy="1421606"/>
          </a:xfrm>
          <a:prstGeom prst="rect">
            <a:avLst/>
          </a:prstGeom>
          <a:noFill/>
          <a:ln/>
        </p:spPr>
        <p:txBody>
          <a:bodyPr wrap="squar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Filtramos e agrupamos os dados de acordo com nossos KPIs e transformamos os dados em formatos compatíveis com SQL e BIGQUERY.</a:t>
            </a:r>
            <a:endParaRPr lang="en-US" sz="1750" dirty="0"/>
          </a:p>
        </p:txBody>
      </p:sp>
      <p:sp>
        <p:nvSpPr>
          <p:cNvPr id="17" name="Shape 14"/>
          <p:cNvSpPr/>
          <p:nvPr/>
        </p:nvSpPr>
        <p:spPr>
          <a:xfrm>
            <a:off x="11564064" y="3410783"/>
            <a:ext cx="15240" cy="777597"/>
          </a:xfrm>
          <a:prstGeom prst="rect">
            <a:avLst/>
          </a:prstGeom>
          <a:solidFill>
            <a:srgbClr val="6EB9FC"/>
          </a:solidFill>
          <a:ln/>
        </p:spPr>
      </p:sp>
      <p:sp>
        <p:nvSpPr>
          <p:cNvPr id="18" name="Shape 15"/>
          <p:cNvSpPr/>
          <p:nvPr/>
        </p:nvSpPr>
        <p:spPr>
          <a:xfrm>
            <a:off x="11321772" y="3160871"/>
            <a:ext cx="499943" cy="499943"/>
          </a:xfrm>
          <a:prstGeom prst="roundRect">
            <a:avLst>
              <a:gd name="adj" fmla="val 13333"/>
            </a:avLst>
          </a:prstGeom>
          <a:solidFill>
            <a:srgbClr val="2F3343"/>
          </a:solidFill>
          <a:ln/>
        </p:spPr>
      </p:sp>
      <p:sp>
        <p:nvSpPr>
          <p:cNvPr id="19" name="Text 16"/>
          <p:cNvSpPr/>
          <p:nvPr/>
        </p:nvSpPr>
        <p:spPr>
          <a:xfrm>
            <a:off x="11480244" y="3202543"/>
            <a:ext cx="18288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10460712" y="4410670"/>
            <a:ext cx="2221944" cy="347186"/>
          </a:xfrm>
          <a:prstGeom prst="rect">
            <a:avLst/>
          </a:prstGeom>
          <a:noFill/>
          <a:ln/>
        </p:spPr>
        <p:txBody>
          <a:bodyPr wrap="none" rtlCol="0" anchor="t"/>
          <a:lstStyle/>
          <a:p>
            <a:pPr algn="ctr" indent="0" marL="0">
              <a:lnSpc>
                <a:spcPts val="2734"/>
              </a:lnSpc>
              <a:buNone/>
            </a:pPr>
            <a:r>
              <a:rPr lang="en-US" sz="2187" dirty="0">
                <a:solidFill>
                  <a:srgbClr val="6EB9FC"/>
                </a:solidFill>
                <a:latin typeface="Lora" pitchFamily="34" charset="0"/>
                <a:ea typeface="Lora" pitchFamily="34" charset="-122"/>
                <a:cs typeface="Lora" pitchFamily="34" charset="-120"/>
              </a:rPr>
              <a:t>Análises Python</a:t>
            </a:r>
            <a:endParaRPr lang="en-US" sz="2187" dirty="0"/>
          </a:p>
        </p:txBody>
      </p:sp>
      <p:sp>
        <p:nvSpPr>
          <p:cNvPr id="21" name="Text 18"/>
          <p:cNvSpPr/>
          <p:nvPr/>
        </p:nvSpPr>
        <p:spPr>
          <a:xfrm>
            <a:off x="9776698" y="4980027"/>
            <a:ext cx="3590092" cy="1421606"/>
          </a:xfrm>
          <a:prstGeom prst="rect">
            <a:avLst/>
          </a:prstGeom>
          <a:noFill/>
          <a:ln/>
        </p:spPr>
        <p:txBody>
          <a:bodyPr wrap="squar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Realizamos análises exploratórias dos dados usando bibliotecas como Pandas, Numpy e Matplotlib em Python.</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890123"/>
            <a:ext cx="444388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Pandas </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É uma biblioteca para Ciência de Dados de código aberto construída com base na linguagem Python e que proporciona uma abordagem </a:t>
            </a:r>
            <a:pPr indent="0" marL="0">
              <a:lnSpc>
                <a:spcPts val="2799"/>
              </a:lnSpc>
              <a:buNone/>
            </a:pPr>
            <a:r>
              <a:rPr lang="en-US" sz="1750" b="1" dirty="0">
                <a:solidFill>
                  <a:srgbClr val="D6E5EF"/>
                </a:solidFill>
                <a:latin typeface="Source Sans Pro" pitchFamily="34" charset="0"/>
                <a:ea typeface="Source Sans Pro" pitchFamily="34" charset="-122"/>
                <a:cs typeface="Source Sans Pro" pitchFamily="34" charset="-120"/>
              </a:rPr>
              <a:t>rápida</a:t>
            </a:r>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 e </a:t>
            </a:r>
            <a:pPr indent="0" marL="0">
              <a:lnSpc>
                <a:spcPts val="2799"/>
              </a:lnSpc>
              <a:buNone/>
            </a:pPr>
            <a:r>
              <a:rPr lang="en-US" sz="1750" b="1" dirty="0">
                <a:solidFill>
                  <a:srgbClr val="D6E5EF"/>
                </a:solidFill>
                <a:latin typeface="Source Sans Pro" pitchFamily="34" charset="0"/>
                <a:ea typeface="Source Sans Pro" pitchFamily="34" charset="-122"/>
                <a:cs typeface="Source Sans Pro" pitchFamily="34" charset="-120"/>
              </a:rPr>
              <a:t>flexível</a:t>
            </a:r>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 com estruturas robustas para se trabalhar com dados relacionais (ou rotulados) de maneira simples e intuitiva.</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477447"/>
            <a:ext cx="6004560" cy="694373"/>
          </a:xfrm>
          <a:prstGeom prst="rect">
            <a:avLst/>
          </a:prstGeom>
          <a:noFill/>
          <a:ln/>
        </p:spPr>
        <p:txBody>
          <a:bodyPr wrap="none" rtlCol="0" anchor="t"/>
          <a:lstStyle/>
          <a:p>
            <a:pPr algn="l" indent="0" marL="0">
              <a:lnSpc>
                <a:spcPts val="5468"/>
              </a:lnSpc>
              <a:buNone/>
            </a:pPr>
            <a:r>
              <a:rPr lang="en-US" sz="4374" dirty="0">
                <a:solidFill>
                  <a:srgbClr val="6EB9FC"/>
                </a:solidFill>
                <a:latin typeface="Lora" pitchFamily="34" charset="0"/>
                <a:ea typeface="Lora" pitchFamily="34" charset="-122"/>
                <a:cs typeface="Lora" pitchFamily="34" charset="-120"/>
              </a:rPr>
              <a:t>DF Balanço Patrimonial</a:t>
            </a:r>
            <a:endParaRPr lang="en-US" sz="4374" dirty="0"/>
          </a:p>
        </p:txBody>
      </p:sp>
      <p:pic>
        <p:nvPicPr>
          <p:cNvPr id="5" name="Image 0" descr="preencoded.png">    </p:cNvPr>
          <p:cNvPicPr>
            <a:picLocks noChangeAspect="1"/>
          </p:cNvPicPr>
          <p:nvPr/>
        </p:nvPicPr>
        <p:blipFill>
          <a:blip r:embed="rId1"/>
          <a:stretch>
            <a:fillRect/>
          </a:stretch>
        </p:blipFill>
        <p:spPr>
          <a:xfrm>
            <a:off x="12175093" y="1505188"/>
            <a:ext cx="1421368" cy="263604"/>
          </a:xfrm>
          <a:prstGeom prst="rect">
            <a:avLst/>
          </a:prstGeom>
        </p:spPr>
      </p:pic>
      <p:sp>
        <p:nvSpPr>
          <p:cNvPr id="6" name="Shape 3"/>
          <p:cNvSpPr/>
          <p:nvPr/>
        </p:nvSpPr>
        <p:spPr>
          <a:xfrm>
            <a:off x="1041321" y="2643902"/>
            <a:ext cx="4034433" cy="4330303"/>
          </a:xfrm>
          <a:prstGeom prst="roundRect">
            <a:avLst>
              <a:gd name="adj" fmla="val 1652"/>
            </a:avLst>
          </a:prstGeom>
          <a:solidFill>
            <a:srgbClr val="2F3343"/>
          </a:solidFill>
          <a:ln/>
        </p:spPr>
      </p:sp>
      <p:sp>
        <p:nvSpPr>
          <p:cNvPr id="7" name="Text 4"/>
          <p:cNvSpPr/>
          <p:nvPr/>
        </p:nvSpPr>
        <p:spPr>
          <a:xfrm>
            <a:off x="1263491" y="2866073"/>
            <a:ext cx="3590092"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Instalação dos pacotes:</a:t>
            </a:r>
            <a:endParaRPr lang="en-US" sz="1750" dirty="0"/>
          </a:p>
        </p:txBody>
      </p:sp>
      <p:pic>
        <p:nvPicPr>
          <p:cNvPr id="8" name="Image 1" descr="preencoded.png">    </p:cNvPr>
          <p:cNvPicPr>
            <a:picLocks noChangeAspect="1"/>
          </p:cNvPicPr>
          <p:nvPr/>
        </p:nvPicPr>
        <p:blipFill>
          <a:blip r:embed="rId2"/>
          <a:stretch>
            <a:fillRect/>
          </a:stretch>
        </p:blipFill>
        <p:spPr>
          <a:xfrm>
            <a:off x="1263491" y="3471386"/>
            <a:ext cx="3590092" cy="668655"/>
          </a:xfrm>
          <a:prstGeom prst="rect">
            <a:avLst/>
          </a:prstGeom>
        </p:spPr>
      </p:pic>
      <p:pic>
        <p:nvPicPr>
          <p:cNvPr id="9" name="Image 2" descr="preencoded.png">    </p:cNvPr>
          <p:cNvPicPr>
            <a:picLocks noChangeAspect="1"/>
          </p:cNvPicPr>
          <p:nvPr/>
        </p:nvPicPr>
        <p:blipFill>
          <a:blip r:embed="rId3"/>
          <a:stretch>
            <a:fillRect/>
          </a:stretch>
        </p:blipFill>
        <p:spPr>
          <a:xfrm>
            <a:off x="1263491" y="4389953"/>
            <a:ext cx="3590092" cy="1323737"/>
          </a:xfrm>
          <a:prstGeom prst="rect">
            <a:avLst/>
          </a:prstGeom>
        </p:spPr>
      </p:pic>
      <p:pic>
        <p:nvPicPr>
          <p:cNvPr id="10" name="Image 3" descr="preencoded.png">    </p:cNvPr>
          <p:cNvPicPr>
            <a:picLocks noChangeAspect="1"/>
          </p:cNvPicPr>
          <p:nvPr/>
        </p:nvPicPr>
        <p:blipFill>
          <a:blip r:embed="rId4"/>
          <a:stretch>
            <a:fillRect/>
          </a:stretch>
        </p:blipFill>
        <p:spPr>
          <a:xfrm>
            <a:off x="1263491" y="5963602"/>
            <a:ext cx="3590092" cy="298133"/>
          </a:xfrm>
          <a:prstGeom prst="rect">
            <a:avLst/>
          </a:prstGeom>
        </p:spPr>
      </p:pic>
      <p:sp>
        <p:nvSpPr>
          <p:cNvPr id="11" name="Shape 5"/>
          <p:cNvSpPr/>
          <p:nvPr/>
        </p:nvSpPr>
        <p:spPr>
          <a:xfrm>
            <a:off x="5297924" y="2643902"/>
            <a:ext cx="4034433" cy="4330303"/>
          </a:xfrm>
          <a:prstGeom prst="roundRect">
            <a:avLst>
              <a:gd name="adj" fmla="val 1652"/>
            </a:avLst>
          </a:prstGeom>
          <a:solidFill>
            <a:srgbClr val="2F3343"/>
          </a:solidFill>
          <a:ln/>
        </p:spPr>
      </p:sp>
      <p:sp>
        <p:nvSpPr>
          <p:cNvPr id="12" name="Text 6"/>
          <p:cNvSpPr/>
          <p:nvPr/>
        </p:nvSpPr>
        <p:spPr>
          <a:xfrm>
            <a:off x="5520095" y="2866073"/>
            <a:ext cx="3590092"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Extração:</a:t>
            </a:r>
            <a:endParaRPr lang="en-US" sz="1750" dirty="0"/>
          </a:p>
        </p:txBody>
      </p:sp>
      <p:pic>
        <p:nvPicPr>
          <p:cNvPr id="13" name="Image 4" descr="preencoded.png">    </p:cNvPr>
          <p:cNvPicPr>
            <a:picLocks noChangeAspect="1"/>
          </p:cNvPicPr>
          <p:nvPr/>
        </p:nvPicPr>
        <p:blipFill>
          <a:blip r:embed="rId5"/>
          <a:stretch>
            <a:fillRect/>
          </a:stretch>
        </p:blipFill>
        <p:spPr>
          <a:xfrm>
            <a:off x="5520095" y="3471386"/>
            <a:ext cx="3590092" cy="880348"/>
          </a:xfrm>
          <a:prstGeom prst="rect">
            <a:avLst/>
          </a:prstGeom>
        </p:spPr>
      </p:pic>
      <p:pic>
        <p:nvPicPr>
          <p:cNvPr id="14" name="Image 5" descr="preencoded.png">    </p:cNvPr>
          <p:cNvPicPr>
            <a:picLocks noChangeAspect="1"/>
          </p:cNvPicPr>
          <p:nvPr/>
        </p:nvPicPr>
        <p:blipFill>
          <a:blip r:embed="rId6"/>
          <a:stretch>
            <a:fillRect/>
          </a:stretch>
        </p:blipFill>
        <p:spPr>
          <a:xfrm>
            <a:off x="5520095" y="4601647"/>
            <a:ext cx="3590092" cy="545306"/>
          </a:xfrm>
          <a:prstGeom prst="rect">
            <a:avLst/>
          </a:prstGeom>
        </p:spPr>
      </p:pic>
      <p:pic>
        <p:nvPicPr>
          <p:cNvPr id="15" name="Image 6" descr="preencoded.png">    </p:cNvPr>
          <p:cNvPicPr>
            <a:picLocks noChangeAspect="1"/>
          </p:cNvPicPr>
          <p:nvPr/>
        </p:nvPicPr>
        <p:blipFill>
          <a:blip r:embed="rId7"/>
          <a:stretch>
            <a:fillRect/>
          </a:stretch>
        </p:blipFill>
        <p:spPr>
          <a:xfrm>
            <a:off x="5520095" y="5396865"/>
            <a:ext cx="3590092" cy="754023"/>
          </a:xfrm>
          <a:prstGeom prst="rect">
            <a:avLst/>
          </a:prstGeom>
        </p:spPr>
      </p:pic>
      <p:sp>
        <p:nvSpPr>
          <p:cNvPr id="16" name="Shape 7"/>
          <p:cNvSpPr/>
          <p:nvPr/>
        </p:nvSpPr>
        <p:spPr>
          <a:xfrm>
            <a:off x="9554527" y="2643902"/>
            <a:ext cx="4034433" cy="4330303"/>
          </a:xfrm>
          <a:prstGeom prst="roundRect">
            <a:avLst>
              <a:gd name="adj" fmla="val 1652"/>
            </a:avLst>
          </a:prstGeom>
          <a:solidFill>
            <a:srgbClr val="2F3343"/>
          </a:solidFill>
          <a:ln/>
        </p:spPr>
      </p:sp>
      <p:sp>
        <p:nvSpPr>
          <p:cNvPr id="17" name="Text 8"/>
          <p:cNvSpPr/>
          <p:nvPr/>
        </p:nvSpPr>
        <p:spPr>
          <a:xfrm>
            <a:off x="9776698" y="2866073"/>
            <a:ext cx="3590092"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Pré-Análise:</a:t>
            </a:r>
            <a:endParaRPr lang="en-US" sz="1750" dirty="0"/>
          </a:p>
        </p:txBody>
      </p:sp>
      <p:pic>
        <p:nvPicPr>
          <p:cNvPr id="18" name="Image 7" descr="preencoded.png">    </p:cNvPr>
          <p:cNvPicPr>
            <a:picLocks noChangeAspect="1"/>
          </p:cNvPicPr>
          <p:nvPr/>
        </p:nvPicPr>
        <p:blipFill>
          <a:blip r:embed="rId8"/>
          <a:stretch>
            <a:fillRect/>
          </a:stretch>
        </p:blipFill>
        <p:spPr>
          <a:xfrm>
            <a:off x="9776698" y="3471386"/>
            <a:ext cx="3590092" cy="415528"/>
          </a:xfrm>
          <a:prstGeom prst="rect">
            <a:avLst/>
          </a:prstGeom>
        </p:spPr>
      </p:pic>
      <p:pic>
        <p:nvPicPr>
          <p:cNvPr id="19" name="Image 8" descr="preencoded.png">    </p:cNvPr>
          <p:cNvPicPr>
            <a:picLocks noChangeAspect="1"/>
          </p:cNvPicPr>
          <p:nvPr/>
        </p:nvPicPr>
        <p:blipFill>
          <a:blip r:embed="rId9"/>
          <a:stretch>
            <a:fillRect/>
          </a:stretch>
        </p:blipFill>
        <p:spPr>
          <a:xfrm>
            <a:off x="9776698" y="4136827"/>
            <a:ext cx="2288738" cy="1071801"/>
          </a:xfrm>
          <a:prstGeom prst="rect">
            <a:avLst/>
          </a:prstGeom>
        </p:spPr>
      </p:pic>
      <p:pic>
        <p:nvPicPr>
          <p:cNvPr id="20" name="Image 9" descr="preencoded.png">    </p:cNvPr>
          <p:cNvPicPr>
            <a:picLocks noChangeAspect="1"/>
          </p:cNvPicPr>
          <p:nvPr/>
        </p:nvPicPr>
        <p:blipFill>
          <a:blip r:embed="rId10"/>
          <a:stretch>
            <a:fillRect/>
          </a:stretch>
        </p:blipFill>
        <p:spPr>
          <a:xfrm>
            <a:off x="9776698" y="5458539"/>
            <a:ext cx="3590092" cy="454700"/>
          </a:xfrm>
          <a:prstGeom prst="rect">
            <a:avLst/>
          </a:prstGeom>
        </p:spPr>
      </p:pic>
      <p:pic>
        <p:nvPicPr>
          <p:cNvPr id="21" name="Image 10" descr="preencoded.png">    </p:cNvPr>
          <p:cNvPicPr>
            <a:picLocks noChangeAspect="1"/>
          </p:cNvPicPr>
          <p:nvPr/>
        </p:nvPicPr>
        <p:blipFill>
          <a:blip r:embed="rId11"/>
          <a:stretch>
            <a:fillRect/>
          </a:stretch>
        </p:blipFill>
        <p:spPr>
          <a:xfrm>
            <a:off x="9776698" y="6163151"/>
            <a:ext cx="3590092" cy="588883"/>
          </a:xfrm>
          <a:prstGeom prst="rect">
            <a:avLst/>
          </a:prstGeom>
        </p:spPr>
      </p:pic>
      <p:pic>
        <p:nvPicPr>
          <p:cNvPr id="22" name="Image 11" descr="preencoded.png">
            <a:hlinkClick r:id="rId13" tooltip=""/>
          </p:cNvPr>
          <p:cNvPicPr>
            <a:picLocks noChangeAspect="1"/>
          </p:cNvPicPr>
          <p:nvPr/>
        </p:nvPicPr>
        <p:blipFill>
          <a:blip r:embed="rId1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66867"/>
          </a:xfrm>
          <a:prstGeom prst="rect">
            <a:avLst/>
          </a:prstGeom>
          <a:solidFill>
            <a:srgbClr val="252833"/>
          </a:solidFill>
          <a:ln/>
        </p:spPr>
      </p:sp>
      <p:sp>
        <p:nvSpPr>
          <p:cNvPr id="4" name="Text 2"/>
          <p:cNvSpPr/>
          <p:nvPr/>
        </p:nvSpPr>
        <p:spPr>
          <a:xfrm>
            <a:off x="2804041" y="599003"/>
            <a:ext cx="1597700" cy="249555"/>
          </a:xfrm>
          <a:prstGeom prst="rect">
            <a:avLst/>
          </a:prstGeom>
          <a:noFill/>
          <a:ln/>
        </p:spPr>
        <p:txBody>
          <a:bodyPr wrap="none" rtlCol="0" anchor="t"/>
          <a:lstStyle/>
          <a:p>
            <a:pPr indent="0" marL="0">
              <a:lnSpc>
                <a:spcPts val="1966"/>
              </a:lnSpc>
              <a:buNone/>
            </a:pPr>
            <a:r>
              <a:rPr lang="en-US" sz="1573" dirty="0">
                <a:solidFill>
                  <a:srgbClr val="6EB9FC"/>
                </a:solidFill>
                <a:latin typeface="Lora" pitchFamily="34" charset="0"/>
                <a:ea typeface="Lora" pitchFamily="34" charset="-122"/>
                <a:cs typeface="Lora" pitchFamily="34" charset="-120"/>
              </a:rPr>
              <a:t>Transformação:</a:t>
            </a:r>
            <a:endParaRPr lang="en-US" sz="1573" dirty="0"/>
          </a:p>
        </p:txBody>
      </p:sp>
      <p:pic>
        <p:nvPicPr>
          <p:cNvPr id="5" name="Image 0" descr="preencoded.png">    </p:cNvPr>
          <p:cNvPicPr>
            <a:picLocks noChangeAspect="1"/>
          </p:cNvPicPr>
          <p:nvPr/>
        </p:nvPicPr>
        <p:blipFill>
          <a:blip r:embed="rId1"/>
          <a:stretch>
            <a:fillRect/>
          </a:stretch>
        </p:blipFill>
        <p:spPr>
          <a:xfrm>
            <a:off x="10811947" y="619006"/>
            <a:ext cx="1021913" cy="189548"/>
          </a:xfrm>
          <a:prstGeom prst="rect">
            <a:avLst/>
          </a:prstGeom>
        </p:spPr>
      </p:pic>
      <p:pic>
        <p:nvPicPr>
          <p:cNvPr id="6" name="Image 1" descr="preencoded.png">    </p:cNvPr>
          <p:cNvPicPr>
            <a:picLocks noChangeAspect="1"/>
          </p:cNvPicPr>
          <p:nvPr/>
        </p:nvPicPr>
        <p:blipFill>
          <a:blip r:embed="rId2"/>
          <a:stretch>
            <a:fillRect/>
          </a:stretch>
        </p:blipFill>
        <p:spPr>
          <a:xfrm>
            <a:off x="3261122" y="1292900"/>
            <a:ext cx="2318266" cy="798671"/>
          </a:xfrm>
          <a:prstGeom prst="rect">
            <a:avLst/>
          </a:prstGeom>
        </p:spPr>
      </p:pic>
      <p:pic>
        <p:nvPicPr>
          <p:cNvPr id="7" name="Image 2" descr="preencoded.png">    </p:cNvPr>
          <p:cNvPicPr>
            <a:picLocks noChangeAspect="1"/>
          </p:cNvPicPr>
          <p:nvPr/>
        </p:nvPicPr>
        <p:blipFill>
          <a:blip r:embed="rId3"/>
          <a:stretch>
            <a:fillRect/>
          </a:stretch>
        </p:blipFill>
        <p:spPr>
          <a:xfrm>
            <a:off x="5701308" y="1292900"/>
            <a:ext cx="5667970" cy="798790"/>
          </a:xfrm>
          <a:prstGeom prst="rect">
            <a:avLst/>
          </a:prstGeom>
        </p:spPr>
      </p:pic>
      <p:pic>
        <p:nvPicPr>
          <p:cNvPr id="8" name="Image 3" descr="preencoded.png">    </p:cNvPr>
          <p:cNvPicPr>
            <a:picLocks noChangeAspect="1"/>
          </p:cNvPicPr>
          <p:nvPr/>
        </p:nvPicPr>
        <p:blipFill>
          <a:blip r:embed="rId4"/>
          <a:stretch>
            <a:fillRect/>
          </a:stretch>
        </p:blipFill>
        <p:spPr>
          <a:xfrm>
            <a:off x="6007060" y="2213610"/>
            <a:ext cx="2616279" cy="798790"/>
          </a:xfrm>
          <a:prstGeom prst="rect">
            <a:avLst/>
          </a:prstGeom>
        </p:spPr>
      </p:pic>
      <p:sp>
        <p:nvSpPr>
          <p:cNvPr id="9" name="Shape 3"/>
          <p:cNvSpPr/>
          <p:nvPr/>
        </p:nvSpPr>
        <p:spPr>
          <a:xfrm>
            <a:off x="2804041" y="3297079"/>
            <a:ext cx="4431387" cy="4530447"/>
          </a:xfrm>
          <a:prstGeom prst="roundRect">
            <a:avLst>
              <a:gd name="adj" fmla="val 1082"/>
            </a:avLst>
          </a:prstGeom>
          <a:solidFill>
            <a:srgbClr val="2F3343"/>
          </a:solidFill>
          <a:ln/>
        </p:spPr>
      </p:sp>
      <p:pic>
        <p:nvPicPr>
          <p:cNvPr id="10" name="Image 4" descr="preencoded.png">    </p:cNvPr>
          <p:cNvPicPr>
            <a:picLocks noChangeAspect="1"/>
          </p:cNvPicPr>
          <p:nvPr/>
        </p:nvPicPr>
        <p:blipFill>
          <a:blip r:embed="rId5"/>
          <a:stretch>
            <a:fillRect/>
          </a:stretch>
        </p:blipFill>
        <p:spPr>
          <a:xfrm>
            <a:off x="2963704" y="3456742"/>
            <a:ext cx="4112062" cy="713899"/>
          </a:xfrm>
          <a:prstGeom prst="rect">
            <a:avLst/>
          </a:prstGeom>
        </p:spPr>
      </p:pic>
      <p:pic>
        <p:nvPicPr>
          <p:cNvPr id="11" name="Image 5" descr="preencoded.png">    </p:cNvPr>
          <p:cNvPicPr>
            <a:picLocks noChangeAspect="1"/>
          </p:cNvPicPr>
          <p:nvPr/>
        </p:nvPicPr>
        <p:blipFill>
          <a:blip r:embed="rId6"/>
          <a:stretch>
            <a:fillRect/>
          </a:stretch>
        </p:blipFill>
        <p:spPr>
          <a:xfrm>
            <a:off x="2963704" y="4350306"/>
            <a:ext cx="4018240" cy="866299"/>
          </a:xfrm>
          <a:prstGeom prst="rect">
            <a:avLst/>
          </a:prstGeom>
        </p:spPr>
      </p:pic>
      <p:pic>
        <p:nvPicPr>
          <p:cNvPr id="12" name="Image 6" descr="preencoded.png">    </p:cNvPr>
          <p:cNvPicPr>
            <a:picLocks noChangeAspect="1"/>
          </p:cNvPicPr>
          <p:nvPr/>
        </p:nvPicPr>
        <p:blipFill>
          <a:blip r:embed="rId7"/>
          <a:stretch>
            <a:fillRect/>
          </a:stretch>
        </p:blipFill>
        <p:spPr>
          <a:xfrm>
            <a:off x="2963704" y="5396270"/>
            <a:ext cx="4112062" cy="2271593"/>
          </a:xfrm>
          <a:prstGeom prst="rect">
            <a:avLst/>
          </a:prstGeom>
        </p:spPr>
      </p:pic>
      <p:sp>
        <p:nvSpPr>
          <p:cNvPr id="13" name="Shape 4"/>
          <p:cNvSpPr/>
          <p:nvPr/>
        </p:nvSpPr>
        <p:spPr>
          <a:xfrm>
            <a:off x="7395091" y="3297079"/>
            <a:ext cx="4431387" cy="4530447"/>
          </a:xfrm>
          <a:prstGeom prst="roundRect">
            <a:avLst>
              <a:gd name="adj" fmla="val 1082"/>
            </a:avLst>
          </a:prstGeom>
          <a:solidFill>
            <a:srgbClr val="2F3343"/>
          </a:solidFill>
          <a:ln/>
        </p:spPr>
      </p:sp>
      <p:pic>
        <p:nvPicPr>
          <p:cNvPr id="14" name="Image 7" descr="preencoded.png">    </p:cNvPr>
          <p:cNvPicPr>
            <a:picLocks noChangeAspect="1"/>
          </p:cNvPicPr>
          <p:nvPr/>
        </p:nvPicPr>
        <p:blipFill>
          <a:blip r:embed="rId8"/>
          <a:stretch>
            <a:fillRect/>
          </a:stretch>
        </p:blipFill>
        <p:spPr>
          <a:xfrm>
            <a:off x="7554754" y="3456742"/>
            <a:ext cx="4112062" cy="4200406"/>
          </a:xfrm>
          <a:prstGeom prst="rect">
            <a:avLst/>
          </a:prstGeom>
        </p:spPr>
      </p:pic>
      <p:pic>
        <p:nvPicPr>
          <p:cNvPr id="15"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228606"/>
            <a:ext cx="8389620" cy="694373"/>
          </a:xfrm>
          <a:prstGeom prst="rect">
            <a:avLst/>
          </a:prstGeom>
          <a:noFill/>
          <a:ln/>
        </p:spPr>
        <p:txBody>
          <a:bodyPr wrap="none" rtlCol="0" anchor="t"/>
          <a:lstStyle/>
          <a:p>
            <a:pPr algn="l" indent="0" marL="0">
              <a:lnSpc>
                <a:spcPts val="5468"/>
              </a:lnSpc>
              <a:buNone/>
            </a:pPr>
            <a:r>
              <a:rPr lang="en-US" sz="4374" dirty="0">
                <a:solidFill>
                  <a:srgbClr val="6EB9FC"/>
                </a:solidFill>
                <a:latin typeface="Lora" pitchFamily="34" charset="0"/>
                <a:ea typeface="Lora" pitchFamily="34" charset="-122"/>
                <a:cs typeface="Lora" pitchFamily="34" charset="-120"/>
              </a:rPr>
              <a:t>DF Demonstração de Resultados</a:t>
            </a:r>
            <a:endParaRPr lang="en-US" sz="4374" dirty="0"/>
          </a:p>
        </p:txBody>
      </p:sp>
      <p:pic>
        <p:nvPicPr>
          <p:cNvPr id="5" name="Image 0" descr="preencoded.png">    </p:cNvPr>
          <p:cNvPicPr>
            <a:picLocks noChangeAspect="1"/>
          </p:cNvPicPr>
          <p:nvPr/>
        </p:nvPicPr>
        <p:blipFill>
          <a:blip r:embed="rId1"/>
          <a:stretch>
            <a:fillRect/>
          </a:stretch>
        </p:blipFill>
        <p:spPr>
          <a:xfrm>
            <a:off x="12175093" y="1256348"/>
            <a:ext cx="1421368" cy="263604"/>
          </a:xfrm>
          <a:prstGeom prst="rect">
            <a:avLst/>
          </a:prstGeom>
        </p:spPr>
      </p:pic>
      <p:sp>
        <p:nvSpPr>
          <p:cNvPr id="6" name="Shape 3"/>
          <p:cNvSpPr/>
          <p:nvPr/>
        </p:nvSpPr>
        <p:spPr>
          <a:xfrm>
            <a:off x="1041321" y="2395061"/>
            <a:ext cx="6162794" cy="4827984"/>
          </a:xfrm>
          <a:prstGeom prst="roundRect">
            <a:avLst>
              <a:gd name="adj" fmla="val 1381"/>
            </a:avLst>
          </a:prstGeom>
          <a:solidFill>
            <a:srgbClr val="2F3343"/>
          </a:solidFill>
          <a:ln/>
        </p:spPr>
      </p:sp>
      <p:sp>
        <p:nvSpPr>
          <p:cNvPr id="7" name="Text 4"/>
          <p:cNvSpPr/>
          <p:nvPr/>
        </p:nvSpPr>
        <p:spPr>
          <a:xfrm>
            <a:off x="1263491" y="2617232"/>
            <a:ext cx="5718453"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Instalação dos pacotes:</a:t>
            </a:r>
            <a:endParaRPr lang="en-US" sz="1750" dirty="0"/>
          </a:p>
        </p:txBody>
      </p:sp>
      <p:pic>
        <p:nvPicPr>
          <p:cNvPr id="8" name="Image 1" descr="preencoded.png">    </p:cNvPr>
          <p:cNvPicPr>
            <a:picLocks noChangeAspect="1"/>
          </p:cNvPicPr>
          <p:nvPr/>
        </p:nvPicPr>
        <p:blipFill>
          <a:blip r:embed="rId2"/>
          <a:stretch>
            <a:fillRect/>
          </a:stretch>
        </p:blipFill>
        <p:spPr>
          <a:xfrm>
            <a:off x="1263491" y="3222546"/>
            <a:ext cx="4519493" cy="841772"/>
          </a:xfrm>
          <a:prstGeom prst="rect">
            <a:avLst/>
          </a:prstGeom>
        </p:spPr>
      </p:pic>
      <p:pic>
        <p:nvPicPr>
          <p:cNvPr id="9" name="Image 2" descr="preencoded.png">    </p:cNvPr>
          <p:cNvPicPr>
            <a:picLocks noChangeAspect="1"/>
          </p:cNvPicPr>
          <p:nvPr/>
        </p:nvPicPr>
        <p:blipFill>
          <a:blip r:embed="rId3"/>
          <a:stretch>
            <a:fillRect/>
          </a:stretch>
        </p:blipFill>
        <p:spPr>
          <a:xfrm>
            <a:off x="1263491" y="4314230"/>
            <a:ext cx="4542711" cy="1674971"/>
          </a:xfrm>
          <a:prstGeom prst="rect">
            <a:avLst/>
          </a:prstGeom>
        </p:spPr>
      </p:pic>
      <p:pic>
        <p:nvPicPr>
          <p:cNvPr id="10" name="Image 3" descr="preencoded.png">    </p:cNvPr>
          <p:cNvPicPr>
            <a:picLocks noChangeAspect="1"/>
          </p:cNvPicPr>
          <p:nvPr/>
        </p:nvPicPr>
        <p:blipFill>
          <a:blip r:embed="rId4"/>
          <a:stretch>
            <a:fillRect/>
          </a:stretch>
        </p:blipFill>
        <p:spPr>
          <a:xfrm>
            <a:off x="1263491" y="6239113"/>
            <a:ext cx="4635579" cy="384929"/>
          </a:xfrm>
          <a:prstGeom prst="rect">
            <a:avLst/>
          </a:prstGeom>
        </p:spPr>
      </p:pic>
      <p:sp>
        <p:nvSpPr>
          <p:cNvPr id="11" name="Shape 5"/>
          <p:cNvSpPr/>
          <p:nvPr/>
        </p:nvSpPr>
        <p:spPr>
          <a:xfrm>
            <a:off x="7426285" y="2395061"/>
            <a:ext cx="6162794" cy="4827984"/>
          </a:xfrm>
          <a:prstGeom prst="roundRect">
            <a:avLst>
              <a:gd name="adj" fmla="val 1381"/>
            </a:avLst>
          </a:prstGeom>
          <a:solidFill>
            <a:srgbClr val="2F3343"/>
          </a:solidFill>
          <a:ln/>
        </p:spPr>
      </p:sp>
      <p:sp>
        <p:nvSpPr>
          <p:cNvPr id="12" name="Text 6"/>
          <p:cNvSpPr/>
          <p:nvPr/>
        </p:nvSpPr>
        <p:spPr>
          <a:xfrm>
            <a:off x="7648456" y="2617232"/>
            <a:ext cx="5718453"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Extração:</a:t>
            </a:r>
            <a:endParaRPr lang="en-US" sz="1750" dirty="0"/>
          </a:p>
        </p:txBody>
      </p:sp>
      <p:pic>
        <p:nvPicPr>
          <p:cNvPr id="13" name="Image 4" descr="preencoded.png">    </p:cNvPr>
          <p:cNvPicPr>
            <a:picLocks noChangeAspect="1"/>
          </p:cNvPicPr>
          <p:nvPr/>
        </p:nvPicPr>
        <p:blipFill>
          <a:blip r:embed="rId5"/>
          <a:stretch>
            <a:fillRect/>
          </a:stretch>
        </p:blipFill>
        <p:spPr>
          <a:xfrm>
            <a:off x="7648456" y="3222546"/>
            <a:ext cx="5718453" cy="2327434"/>
          </a:xfrm>
          <a:prstGeom prst="rect">
            <a:avLst/>
          </a:prstGeom>
        </p:spPr>
      </p:pic>
      <p:pic>
        <p:nvPicPr>
          <p:cNvPr id="14" name="Image 5" descr="preencoded.png">    </p:cNvPr>
          <p:cNvPicPr>
            <a:picLocks noChangeAspect="1"/>
          </p:cNvPicPr>
          <p:nvPr/>
        </p:nvPicPr>
        <p:blipFill>
          <a:blip r:embed="rId6"/>
          <a:stretch>
            <a:fillRect/>
          </a:stretch>
        </p:blipFill>
        <p:spPr>
          <a:xfrm>
            <a:off x="7648456" y="5799892"/>
            <a:ext cx="5718453" cy="1200983"/>
          </a:xfrm>
          <a:prstGeom prst="rect">
            <a:avLst/>
          </a:prstGeom>
        </p:spPr>
      </p:pic>
      <p:pic>
        <p:nvPicPr>
          <p:cNvPr id="15"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895826"/>
            <a:ext cx="2666286" cy="416481"/>
          </a:xfrm>
          <a:prstGeom prst="rect">
            <a:avLst/>
          </a:prstGeom>
          <a:noFill/>
          <a:ln/>
        </p:spPr>
        <p:txBody>
          <a:bodyPr wrap="none" rtlCol="0" anchor="t"/>
          <a:lstStyle/>
          <a:p>
            <a:pPr algn="l" indent="0" marL="0">
              <a:lnSpc>
                <a:spcPts val="3281"/>
              </a:lnSpc>
              <a:buNone/>
            </a:pPr>
            <a:r>
              <a:rPr lang="en-US" sz="2624" dirty="0">
                <a:solidFill>
                  <a:srgbClr val="6EB9FC"/>
                </a:solidFill>
                <a:latin typeface="Lora" pitchFamily="34" charset="0"/>
                <a:ea typeface="Lora" pitchFamily="34" charset="-122"/>
                <a:cs typeface="Lora" pitchFamily="34" charset="-120"/>
              </a:rPr>
              <a:t>Transformação</a:t>
            </a:r>
            <a:endParaRPr lang="en-US" sz="2624" dirty="0"/>
          </a:p>
        </p:txBody>
      </p:sp>
      <p:pic>
        <p:nvPicPr>
          <p:cNvPr id="5" name="Image 0" descr="preencoded.png">    </p:cNvPr>
          <p:cNvPicPr>
            <a:picLocks noChangeAspect="1"/>
          </p:cNvPicPr>
          <p:nvPr/>
        </p:nvPicPr>
        <p:blipFill>
          <a:blip r:embed="rId1"/>
          <a:stretch>
            <a:fillRect/>
          </a:stretch>
        </p:blipFill>
        <p:spPr>
          <a:xfrm>
            <a:off x="12175093" y="923568"/>
            <a:ext cx="1421368" cy="263604"/>
          </a:xfrm>
          <a:prstGeom prst="rect">
            <a:avLst/>
          </a:prstGeom>
        </p:spPr>
      </p:pic>
      <p:pic>
        <p:nvPicPr>
          <p:cNvPr id="6" name="Image 1" descr="preencoded.png">    </p:cNvPr>
          <p:cNvPicPr>
            <a:picLocks noChangeAspect="1"/>
          </p:cNvPicPr>
          <p:nvPr/>
        </p:nvPicPr>
        <p:blipFill>
          <a:blip r:embed="rId2"/>
          <a:stretch>
            <a:fillRect/>
          </a:stretch>
        </p:blipFill>
        <p:spPr>
          <a:xfrm>
            <a:off x="1911310" y="1927503"/>
            <a:ext cx="6101477" cy="2055138"/>
          </a:xfrm>
          <a:prstGeom prst="rect">
            <a:avLst/>
          </a:prstGeom>
        </p:spPr>
      </p:pic>
      <p:pic>
        <p:nvPicPr>
          <p:cNvPr id="7" name="Image 2" descr="preencoded.png">    </p:cNvPr>
          <p:cNvPicPr>
            <a:picLocks noChangeAspect="1"/>
          </p:cNvPicPr>
          <p:nvPr/>
        </p:nvPicPr>
        <p:blipFill>
          <a:blip r:embed="rId3"/>
          <a:stretch>
            <a:fillRect/>
          </a:stretch>
        </p:blipFill>
        <p:spPr>
          <a:xfrm>
            <a:off x="8134707" y="1927503"/>
            <a:ext cx="4454723" cy="2055257"/>
          </a:xfrm>
          <a:prstGeom prst="rect">
            <a:avLst/>
          </a:prstGeom>
        </p:spPr>
      </p:pic>
      <p:pic>
        <p:nvPicPr>
          <p:cNvPr id="8" name="Image 3" descr="preencoded.png">    </p:cNvPr>
          <p:cNvPicPr>
            <a:picLocks noChangeAspect="1"/>
          </p:cNvPicPr>
          <p:nvPr/>
        </p:nvPicPr>
        <p:blipFill>
          <a:blip r:embed="rId4"/>
          <a:stretch>
            <a:fillRect/>
          </a:stretch>
        </p:blipFill>
        <p:spPr>
          <a:xfrm>
            <a:off x="4300180" y="4375785"/>
            <a:ext cx="6029801" cy="3180159"/>
          </a:xfrm>
          <a:prstGeom prst="rect">
            <a:avLst/>
          </a:prstGeom>
        </p:spPr>
      </p:pic>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Pyspark </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Pyspark é uma das ferramentas mais utilizadas para manipulação de dados em grandes volumes, permitindo a aplicação de transformações para limpeza de dados, junção de tabelas, agregação e muito mais. Com Pyspark, podemos realizar análises avançadas em bases de dados de variados tamanhos e complexidades.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920478" y="868799"/>
            <a:ext cx="7856220" cy="597098"/>
          </a:xfrm>
          <a:prstGeom prst="rect">
            <a:avLst/>
          </a:prstGeom>
          <a:noFill/>
          <a:ln/>
        </p:spPr>
        <p:txBody>
          <a:bodyPr wrap="none" rtlCol="0" anchor="t"/>
          <a:lstStyle/>
          <a:p>
            <a:pPr algn="l" indent="0" marL="0">
              <a:lnSpc>
                <a:spcPts val="4701"/>
              </a:lnSpc>
              <a:buNone/>
            </a:pPr>
            <a:r>
              <a:rPr lang="en-US" sz="3761" dirty="0">
                <a:solidFill>
                  <a:srgbClr val="6EB9FC"/>
                </a:solidFill>
                <a:latin typeface="Lora" pitchFamily="34" charset="0"/>
                <a:ea typeface="Lora" pitchFamily="34" charset="-122"/>
                <a:cs typeface="Lora" pitchFamily="34" charset="-120"/>
              </a:rPr>
              <a:t>Demonstrativo de Resultados (DRE)</a:t>
            </a:r>
            <a:endParaRPr lang="en-US" sz="3761" dirty="0"/>
          </a:p>
        </p:txBody>
      </p:sp>
      <p:pic>
        <p:nvPicPr>
          <p:cNvPr id="5" name="Image 0" descr="preencoded.png">    </p:cNvPr>
          <p:cNvPicPr>
            <a:picLocks noChangeAspect="1"/>
          </p:cNvPicPr>
          <p:nvPr/>
        </p:nvPicPr>
        <p:blipFill>
          <a:blip r:embed="rId1"/>
          <a:stretch>
            <a:fillRect/>
          </a:stretch>
        </p:blipFill>
        <p:spPr>
          <a:xfrm>
            <a:off x="11495127" y="892731"/>
            <a:ext cx="1222177" cy="226576"/>
          </a:xfrm>
          <a:prstGeom prst="rect">
            <a:avLst/>
          </a:prstGeom>
        </p:spPr>
      </p:pic>
      <p:sp>
        <p:nvSpPr>
          <p:cNvPr id="6" name="Text 3"/>
          <p:cNvSpPr/>
          <p:nvPr/>
        </p:nvSpPr>
        <p:spPr>
          <a:xfrm>
            <a:off x="1920478" y="1871782"/>
            <a:ext cx="10789325" cy="611505"/>
          </a:xfrm>
          <a:prstGeom prst="rect">
            <a:avLst/>
          </a:prstGeom>
          <a:noFill/>
          <a:ln/>
        </p:spPr>
        <p:txBody>
          <a:bodyPr wrap="square" rtlCol="0" anchor="t"/>
          <a:lstStyle/>
          <a:p>
            <a:pPr indent="0" marL="0">
              <a:lnSpc>
                <a:spcPts val="2407"/>
              </a:lnSpc>
              <a:buNone/>
            </a:pPr>
            <a:r>
              <a:rPr lang="en-US" sz="1504" dirty="0">
                <a:solidFill>
                  <a:srgbClr val="D6E5EF"/>
                </a:solidFill>
                <a:latin typeface="Source Sans Pro" pitchFamily="34" charset="0"/>
                <a:ea typeface="Source Sans Pro" pitchFamily="34" charset="-122"/>
                <a:cs typeface="Source Sans Pro" pitchFamily="34" charset="-120"/>
              </a:rPr>
              <a:t>Neste contexto, vamos examinar o Demonstrativo de Resultados (DRE) da Taurus. Onde o DRE oferece um panorama das finanças da empresa, destacando receitas, custos e lucros líquidos. Vamos analisar esse DRE para insights sobre a performance financeira da Taurus.</a:t>
            </a:r>
            <a:endParaRPr lang="en-US" sz="1504" dirty="0"/>
          </a:p>
        </p:txBody>
      </p:sp>
      <p:pic>
        <p:nvPicPr>
          <p:cNvPr id="7" name="Image 1" descr="preencoded.png">    </p:cNvPr>
          <p:cNvPicPr>
            <a:picLocks noChangeAspect="1"/>
          </p:cNvPicPr>
          <p:nvPr/>
        </p:nvPicPr>
        <p:blipFill>
          <a:blip r:embed="rId2"/>
          <a:stretch>
            <a:fillRect/>
          </a:stretch>
        </p:blipFill>
        <p:spPr>
          <a:xfrm>
            <a:off x="1920478" y="2698194"/>
            <a:ext cx="10789325" cy="2257782"/>
          </a:xfrm>
          <a:prstGeom prst="rect">
            <a:avLst/>
          </a:prstGeom>
        </p:spPr>
      </p:pic>
      <p:pic>
        <p:nvPicPr>
          <p:cNvPr id="8" name="Image 2" descr="preencoded.png">    </p:cNvPr>
          <p:cNvPicPr>
            <a:picLocks noChangeAspect="1"/>
          </p:cNvPicPr>
          <p:nvPr/>
        </p:nvPicPr>
        <p:blipFill>
          <a:blip r:embed="rId3"/>
          <a:stretch>
            <a:fillRect/>
          </a:stretch>
        </p:blipFill>
        <p:spPr>
          <a:xfrm>
            <a:off x="5252204" y="5170884"/>
            <a:ext cx="4125873" cy="2380774"/>
          </a:xfrm>
          <a:prstGeom prst="rect">
            <a:avLst/>
          </a:prstGeom>
        </p:spPr>
      </p:pic>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150025"/>
            <a:ext cx="67360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Evolução da Receita Bruta</a:t>
            </a:r>
            <a:endParaRPr lang="en-US" sz="4374" dirty="0"/>
          </a:p>
        </p:txBody>
      </p:sp>
      <p:pic>
        <p:nvPicPr>
          <p:cNvPr id="5" name="Image 0" descr="preencoded.png">    </p:cNvPr>
          <p:cNvPicPr>
            <a:picLocks noChangeAspect="1"/>
          </p:cNvPicPr>
          <p:nvPr/>
        </p:nvPicPr>
        <p:blipFill>
          <a:blip r:embed="rId1"/>
          <a:stretch>
            <a:fillRect/>
          </a:stretch>
        </p:blipFill>
        <p:spPr>
          <a:xfrm>
            <a:off x="12175093" y="1177766"/>
            <a:ext cx="1421368" cy="263604"/>
          </a:xfrm>
          <a:prstGeom prst="rect">
            <a:avLst/>
          </a:prstGeom>
        </p:spPr>
      </p:pic>
      <p:sp>
        <p:nvSpPr>
          <p:cNvPr id="6" name="Text 3"/>
          <p:cNvSpPr/>
          <p:nvPr/>
        </p:nvSpPr>
        <p:spPr>
          <a:xfrm>
            <a:off x="1041321" y="2316480"/>
            <a:ext cx="12547640"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Acompanhe a evolução da sua receita bruta ao longo dos trimestres. A receita segue um crescimento exponencial de 334% desde o inicio da pandemia em 2020 ate o ultimo trimestre de 2021.</a:t>
            </a:r>
            <a:endParaRPr lang="en-US" sz="1750" dirty="0"/>
          </a:p>
        </p:txBody>
      </p:sp>
      <p:pic>
        <p:nvPicPr>
          <p:cNvPr id="7" name="Image 1" descr="preencoded.png">    </p:cNvPr>
          <p:cNvPicPr>
            <a:picLocks noChangeAspect="1"/>
          </p:cNvPicPr>
          <p:nvPr/>
        </p:nvPicPr>
        <p:blipFill>
          <a:blip r:embed="rId2"/>
          <a:stretch>
            <a:fillRect/>
          </a:stretch>
        </p:blipFill>
        <p:spPr>
          <a:xfrm>
            <a:off x="4939189" y="3277195"/>
            <a:ext cx="4751784" cy="4024432"/>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818078" y="601028"/>
            <a:ext cx="4363164" cy="681752"/>
          </a:xfrm>
          <a:prstGeom prst="rect">
            <a:avLst/>
          </a:prstGeom>
          <a:noFill/>
          <a:ln/>
        </p:spPr>
        <p:txBody>
          <a:bodyPr wrap="none" rtlCol="0" anchor="t"/>
          <a:lstStyle/>
          <a:p>
            <a:pPr indent="0" marL="0">
              <a:lnSpc>
                <a:spcPts val="5368"/>
              </a:lnSpc>
              <a:buNone/>
            </a:pPr>
            <a:r>
              <a:rPr lang="en-US" sz="4294" dirty="0">
                <a:solidFill>
                  <a:srgbClr val="6EB9FC"/>
                </a:solidFill>
                <a:latin typeface="Lora" pitchFamily="34" charset="0"/>
                <a:ea typeface="Lora" pitchFamily="34" charset="-122"/>
                <a:cs typeface="Lora" pitchFamily="34" charset="-120"/>
              </a:rPr>
              <a:t>Agenda</a:t>
            </a:r>
            <a:endParaRPr lang="en-US" sz="4294" dirty="0"/>
          </a:p>
        </p:txBody>
      </p:sp>
      <p:sp>
        <p:nvSpPr>
          <p:cNvPr id="5" name="Text 3"/>
          <p:cNvSpPr/>
          <p:nvPr/>
        </p:nvSpPr>
        <p:spPr>
          <a:xfrm>
            <a:off x="1166932" y="1609963"/>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Apresentação da equipe</a:t>
            </a:r>
            <a:endParaRPr lang="en-US" sz="1718" dirty="0"/>
          </a:p>
        </p:txBody>
      </p:sp>
      <p:sp>
        <p:nvSpPr>
          <p:cNvPr id="6" name="Text 4"/>
          <p:cNvSpPr/>
          <p:nvPr/>
        </p:nvSpPr>
        <p:spPr>
          <a:xfrm>
            <a:off x="1166932" y="2046089"/>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Exposição da empresa</a:t>
            </a:r>
            <a:endParaRPr lang="en-US" sz="1718" dirty="0"/>
          </a:p>
        </p:txBody>
      </p:sp>
      <p:sp>
        <p:nvSpPr>
          <p:cNvPr id="7" name="Text 5"/>
          <p:cNvSpPr/>
          <p:nvPr/>
        </p:nvSpPr>
        <p:spPr>
          <a:xfrm>
            <a:off x="1166932" y="2482215"/>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As primeiras Reuniões</a:t>
            </a:r>
            <a:endParaRPr lang="en-US" sz="1718" dirty="0"/>
          </a:p>
        </p:txBody>
      </p:sp>
      <p:sp>
        <p:nvSpPr>
          <p:cNvPr id="8" name="Text 6"/>
          <p:cNvSpPr/>
          <p:nvPr/>
        </p:nvSpPr>
        <p:spPr>
          <a:xfrm>
            <a:off x="1166932" y="2918341"/>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Metodologia</a:t>
            </a:r>
            <a:endParaRPr lang="en-US" sz="1718" dirty="0"/>
          </a:p>
        </p:txBody>
      </p:sp>
      <p:sp>
        <p:nvSpPr>
          <p:cNvPr id="9" name="Text 7"/>
          <p:cNvSpPr/>
          <p:nvPr/>
        </p:nvSpPr>
        <p:spPr>
          <a:xfrm>
            <a:off x="1166932" y="3354467"/>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Workflow</a:t>
            </a:r>
            <a:endParaRPr lang="en-US" sz="1718" dirty="0"/>
          </a:p>
        </p:txBody>
      </p:sp>
      <p:sp>
        <p:nvSpPr>
          <p:cNvPr id="10" name="Text 8"/>
          <p:cNvSpPr/>
          <p:nvPr/>
        </p:nvSpPr>
        <p:spPr>
          <a:xfrm>
            <a:off x="1166932" y="3790593"/>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Conhecendo a Empresa</a:t>
            </a:r>
            <a:endParaRPr lang="en-US" sz="1718" dirty="0"/>
          </a:p>
        </p:txBody>
      </p:sp>
      <p:sp>
        <p:nvSpPr>
          <p:cNvPr id="11" name="Text 9"/>
          <p:cNvSpPr/>
          <p:nvPr/>
        </p:nvSpPr>
        <p:spPr>
          <a:xfrm>
            <a:off x="1166932" y="4226719"/>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Problemática</a:t>
            </a:r>
            <a:endParaRPr lang="en-US" sz="1718" dirty="0"/>
          </a:p>
        </p:txBody>
      </p:sp>
      <p:sp>
        <p:nvSpPr>
          <p:cNvPr id="12" name="Text 10"/>
          <p:cNvSpPr/>
          <p:nvPr/>
        </p:nvSpPr>
        <p:spPr>
          <a:xfrm>
            <a:off x="1166932" y="4662845"/>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KPI's</a:t>
            </a:r>
            <a:endParaRPr lang="en-US" sz="1718" dirty="0"/>
          </a:p>
        </p:txBody>
      </p:sp>
      <p:sp>
        <p:nvSpPr>
          <p:cNvPr id="13" name="Text 11"/>
          <p:cNvSpPr/>
          <p:nvPr/>
        </p:nvSpPr>
        <p:spPr>
          <a:xfrm>
            <a:off x="1166932" y="5098971"/>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Tratamento, transformação e análises Python</a:t>
            </a:r>
            <a:endParaRPr lang="en-US" sz="1718" dirty="0"/>
          </a:p>
        </p:txBody>
      </p:sp>
      <p:sp>
        <p:nvSpPr>
          <p:cNvPr id="14" name="Text 12"/>
          <p:cNvSpPr/>
          <p:nvPr/>
        </p:nvSpPr>
        <p:spPr>
          <a:xfrm>
            <a:off x="1166932" y="5535097"/>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Pandas / Pyspark</a:t>
            </a:r>
            <a:endParaRPr lang="en-US" sz="1718" dirty="0"/>
          </a:p>
        </p:txBody>
      </p:sp>
      <p:sp>
        <p:nvSpPr>
          <p:cNvPr id="15" name="Text 13"/>
          <p:cNvSpPr/>
          <p:nvPr/>
        </p:nvSpPr>
        <p:spPr>
          <a:xfrm>
            <a:off x="1166932" y="5971223"/>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SQL/ BIGQUERY</a:t>
            </a:r>
            <a:endParaRPr lang="en-US" sz="1718" dirty="0"/>
          </a:p>
        </p:txBody>
      </p:sp>
      <p:sp>
        <p:nvSpPr>
          <p:cNvPr id="16" name="Text 14"/>
          <p:cNvSpPr/>
          <p:nvPr/>
        </p:nvSpPr>
        <p:spPr>
          <a:xfrm>
            <a:off x="1166932" y="6407348"/>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MongoDB</a:t>
            </a:r>
            <a:endParaRPr lang="en-US" sz="1718" dirty="0"/>
          </a:p>
        </p:txBody>
      </p:sp>
      <p:sp>
        <p:nvSpPr>
          <p:cNvPr id="17" name="Text 15"/>
          <p:cNvSpPr/>
          <p:nvPr/>
        </p:nvSpPr>
        <p:spPr>
          <a:xfrm>
            <a:off x="1166932" y="6843474"/>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DashBoard</a:t>
            </a:r>
            <a:endParaRPr lang="en-US" sz="1718" dirty="0"/>
          </a:p>
        </p:txBody>
      </p:sp>
      <p:sp>
        <p:nvSpPr>
          <p:cNvPr id="18" name="Text 16"/>
          <p:cNvSpPr/>
          <p:nvPr/>
        </p:nvSpPr>
        <p:spPr>
          <a:xfrm>
            <a:off x="1166932" y="7279600"/>
            <a:ext cx="7158990" cy="348972"/>
          </a:xfrm>
          <a:prstGeom prst="rect">
            <a:avLst/>
          </a:prstGeom>
          <a:noFill/>
          <a:ln/>
        </p:spPr>
        <p:txBody>
          <a:bodyPr wrap="none" rtlCol="0" anchor="t"/>
          <a:lstStyle/>
          <a:p>
            <a:pPr algn="l" marL="342900" indent="-342900">
              <a:lnSpc>
                <a:spcPts val="2748"/>
              </a:lnSpc>
              <a:buSzPct val="100000"/>
              <a:buChar char="•"/>
            </a:pPr>
            <a:r>
              <a:rPr lang="en-US" sz="1718" dirty="0">
                <a:solidFill>
                  <a:srgbClr val="D6E5EF"/>
                </a:solidFill>
                <a:latin typeface="Source Sans Pro" pitchFamily="34" charset="0"/>
                <a:ea typeface="Source Sans Pro" pitchFamily="34" charset="-122"/>
                <a:cs typeface="Source Sans Pro" pitchFamily="34" charset="-120"/>
              </a:rPr>
              <a:t>Análise SWOT</a:t>
            </a:r>
            <a:endParaRPr lang="en-US" sz="1718" dirty="0"/>
          </a:p>
        </p:txBody>
      </p:sp>
      <p:pic>
        <p:nvPicPr>
          <p:cNvPr id="19"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686044"/>
            <a:ext cx="82981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Analise de ROI e Receita Líquida</a:t>
            </a:r>
            <a:endParaRPr lang="en-US" sz="4374" dirty="0"/>
          </a:p>
        </p:txBody>
      </p:sp>
      <p:pic>
        <p:nvPicPr>
          <p:cNvPr id="5" name="Image 0" descr="preencoded.png">    </p:cNvPr>
          <p:cNvPicPr>
            <a:picLocks noChangeAspect="1"/>
          </p:cNvPicPr>
          <p:nvPr/>
        </p:nvPicPr>
        <p:blipFill>
          <a:blip r:embed="rId1"/>
          <a:stretch>
            <a:fillRect/>
          </a:stretch>
        </p:blipFill>
        <p:spPr>
          <a:xfrm>
            <a:off x="12175093" y="1713786"/>
            <a:ext cx="1421368" cy="263604"/>
          </a:xfrm>
          <a:prstGeom prst="rect">
            <a:avLst/>
          </a:prstGeom>
        </p:spPr>
      </p:pic>
      <p:pic>
        <p:nvPicPr>
          <p:cNvPr id="6" name="Image 1" descr="preencoded.png">    </p:cNvPr>
          <p:cNvPicPr>
            <a:picLocks noChangeAspect="1"/>
          </p:cNvPicPr>
          <p:nvPr/>
        </p:nvPicPr>
        <p:blipFill>
          <a:blip r:embed="rId2"/>
          <a:stretch>
            <a:fillRect/>
          </a:stretch>
        </p:blipFill>
        <p:spPr>
          <a:xfrm>
            <a:off x="4133255" y="2995612"/>
            <a:ext cx="2919532" cy="2666286"/>
          </a:xfrm>
          <a:prstGeom prst="rect">
            <a:avLst/>
          </a:prstGeom>
        </p:spPr>
      </p:pic>
      <p:pic>
        <p:nvPicPr>
          <p:cNvPr id="7" name="Image 2" descr="preencoded.png">    </p:cNvPr>
          <p:cNvPicPr>
            <a:picLocks noChangeAspect="1"/>
          </p:cNvPicPr>
          <p:nvPr/>
        </p:nvPicPr>
        <p:blipFill>
          <a:blip r:embed="rId3"/>
          <a:stretch>
            <a:fillRect/>
          </a:stretch>
        </p:blipFill>
        <p:spPr>
          <a:xfrm>
            <a:off x="7174706" y="2995612"/>
            <a:ext cx="3192780" cy="2666286"/>
          </a:xfrm>
          <a:prstGeom prst="rect">
            <a:avLst/>
          </a:prstGeom>
        </p:spPr>
      </p:pic>
      <p:sp>
        <p:nvSpPr>
          <p:cNvPr id="8" name="Text 3"/>
          <p:cNvSpPr/>
          <p:nvPr/>
        </p:nvSpPr>
        <p:spPr>
          <a:xfrm>
            <a:off x="1041321" y="6054923"/>
            <a:ext cx="12547640"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Com base nos dados obtidos da analise do ROI x Trimestre, podemos identificar que a Taurus  atualmente consegue manter o retorno do investimento praticamente acima de 0.8 chegando próximo a 1 em 4 situações.</a:t>
            </a:r>
            <a:endParaRPr lang="en-US" sz="175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0076"/>
          </a:xfrm>
          <a:prstGeom prst="rect">
            <a:avLst/>
          </a:prstGeom>
          <a:solidFill>
            <a:srgbClr val="252833"/>
          </a:solidFill>
          <a:ln/>
        </p:spPr>
      </p:sp>
      <p:sp>
        <p:nvSpPr>
          <p:cNvPr id="4" name="Text 2"/>
          <p:cNvSpPr/>
          <p:nvPr/>
        </p:nvSpPr>
        <p:spPr>
          <a:xfrm>
            <a:off x="4165282" y="736283"/>
            <a:ext cx="4564380" cy="613529"/>
          </a:xfrm>
          <a:prstGeom prst="rect">
            <a:avLst/>
          </a:prstGeom>
          <a:noFill/>
          <a:ln/>
        </p:spPr>
        <p:txBody>
          <a:bodyPr wrap="none" rtlCol="0" anchor="t"/>
          <a:lstStyle/>
          <a:p>
            <a:pPr algn="ctr" indent="0" marL="0">
              <a:lnSpc>
                <a:spcPts val="4832"/>
              </a:lnSpc>
              <a:buNone/>
            </a:pPr>
            <a:r>
              <a:rPr lang="en-US" sz="3866" dirty="0">
                <a:solidFill>
                  <a:srgbClr val="6EB9FC"/>
                </a:solidFill>
                <a:latin typeface="Lora" pitchFamily="34" charset="0"/>
                <a:ea typeface="Lora" pitchFamily="34" charset="-122"/>
                <a:cs typeface="Lora" pitchFamily="34" charset="-120"/>
              </a:rPr>
              <a:t>Balanço Patrimonial</a:t>
            </a:r>
            <a:endParaRPr lang="en-US" sz="3866" dirty="0"/>
          </a:p>
        </p:txBody>
      </p:sp>
      <p:pic>
        <p:nvPicPr>
          <p:cNvPr id="5" name="Image 0" descr="preencoded.png">    </p:cNvPr>
          <p:cNvPicPr>
            <a:picLocks noChangeAspect="1"/>
          </p:cNvPicPr>
          <p:nvPr/>
        </p:nvPicPr>
        <p:blipFill>
          <a:blip r:embed="rId1"/>
          <a:stretch>
            <a:fillRect/>
          </a:stretch>
        </p:blipFill>
        <p:spPr>
          <a:xfrm>
            <a:off x="11611332" y="760809"/>
            <a:ext cx="1256109" cy="232886"/>
          </a:xfrm>
          <a:prstGeom prst="rect">
            <a:avLst/>
          </a:prstGeom>
        </p:spPr>
      </p:pic>
      <p:sp>
        <p:nvSpPr>
          <p:cNvPr id="6" name="Text 3"/>
          <p:cNvSpPr/>
          <p:nvPr/>
        </p:nvSpPr>
        <p:spPr>
          <a:xfrm>
            <a:off x="1770340" y="1767007"/>
            <a:ext cx="11089600" cy="628174"/>
          </a:xfrm>
          <a:prstGeom prst="rect">
            <a:avLst/>
          </a:prstGeom>
          <a:noFill/>
          <a:ln/>
        </p:spPr>
        <p:txBody>
          <a:bodyPr wrap="square" rtlCol="0" anchor="t"/>
          <a:lstStyle/>
          <a:p>
            <a:pPr indent="0" marL="0">
              <a:lnSpc>
                <a:spcPts val="2474"/>
              </a:lnSpc>
              <a:buNone/>
            </a:pPr>
            <a:r>
              <a:rPr lang="en-US" sz="1546" dirty="0">
                <a:solidFill>
                  <a:srgbClr val="D6E5EF"/>
                </a:solidFill>
                <a:latin typeface="Source Sans Pro" pitchFamily="34" charset="0"/>
                <a:ea typeface="Source Sans Pro" pitchFamily="34" charset="-122"/>
                <a:cs typeface="Source Sans Pro" pitchFamily="34" charset="-120"/>
              </a:rPr>
              <a:t>Com Pyspark, podemos não apenas tratar e manipular grandes volumes de dados, mas também criar visualizações poderosas para analisar nossos dados de maneira mais eficiente</a:t>
            </a:r>
            <a:endParaRPr lang="en-US" sz="1546" dirty="0"/>
          </a:p>
        </p:txBody>
      </p:sp>
      <p:pic>
        <p:nvPicPr>
          <p:cNvPr id="7" name="Image 1" descr="preencoded.png">    </p:cNvPr>
          <p:cNvPicPr>
            <a:picLocks noChangeAspect="1"/>
          </p:cNvPicPr>
          <p:nvPr/>
        </p:nvPicPr>
        <p:blipFill>
          <a:blip r:embed="rId2"/>
          <a:stretch>
            <a:fillRect/>
          </a:stretch>
        </p:blipFill>
        <p:spPr>
          <a:xfrm>
            <a:off x="1770340" y="2616041"/>
            <a:ext cx="11089600" cy="1882616"/>
          </a:xfrm>
          <a:prstGeom prst="rect">
            <a:avLst/>
          </a:prstGeom>
        </p:spPr>
      </p:pic>
      <p:pic>
        <p:nvPicPr>
          <p:cNvPr id="8" name="Image 2" descr="preencoded.png">    </p:cNvPr>
          <p:cNvPicPr>
            <a:picLocks noChangeAspect="1"/>
          </p:cNvPicPr>
          <p:nvPr/>
        </p:nvPicPr>
        <p:blipFill>
          <a:blip r:embed="rId3"/>
          <a:stretch>
            <a:fillRect/>
          </a:stretch>
        </p:blipFill>
        <p:spPr>
          <a:xfrm>
            <a:off x="1770340" y="4719518"/>
            <a:ext cx="11089600" cy="2970609"/>
          </a:xfrm>
          <a:prstGeom prst="rect">
            <a:avLst/>
          </a:prstGeom>
        </p:spPr>
      </p:pic>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149191"/>
            <a:ext cx="10584180"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p:cNvPr>
          <p:cNvPicPr>
            <a:picLocks noChangeAspect="1"/>
          </p:cNvPicPr>
          <p:nvPr/>
        </p:nvPicPr>
        <p:blipFill>
          <a:blip r:embed="rId1"/>
          <a:stretch>
            <a:fillRect/>
          </a:stretch>
        </p:blipFill>
        <p:spPr>
          <a:xfrm>
            <a:off x="12175093" y="1199198"/>
            <a:ext cx="1421368" cy="263604"/>
          </a:xfrm>
          <a:prstGeom prst="rect">
            <a:avLst/>
          </a:prstGeom>
        </p:spPr>
      </p:pic>
      <p:sp>
        <p:nvSpPr>
          <p:cNvPr id="6" name="Shape 3"/>
          <p:cNvSpPr/>
          <p:nvPr/>
        </p:nvSpPr>
        <p:spPr>
          <a:xfrm>
            <a:off x="1041321" y="2170867"/>
            <a:ext cx="499943" cy="499943"/>
          </a:xfrm>
          <a:prstGeom prst="roundRect">
            <a:avLst>
              <a:gd name="adj" fmla="val 13333"/>
            </a:avLst>
          </a:prstGeom>
          <a:solidFill>
            <a:srgbClr val="2F3343"/>
          </a:solidFill>
          <a:ln/>
        </p:spPr>
      </p:sp>
      <p:sp>
        <p:nvSpPr>
          <p:cNvPr id="7" name="Text 4"/>
          <p:cNvSpPr/>
          <p:nvPr/>
        </p:nvSpPr>
        <p:spPr>
          <a:xfrm>
            <a:off x="1230273" y="2212538"/>
            <a:ext cx="12192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3070265" y="2212538"/>
            <a:ext cx="282702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Líquidez Corrente</a:t>
            </a:r>
            <a:endParaRPr lang="en-US" sz="2624" dirty="0"/>
          </a:p>
        </p:txBody>
      </p:sp>
      <p:sp>
        <p:nvSpPr>
          <p:cNvPr id="9" name="Text 6"/>
          <p:cNvSpPr/>
          <p:nvPr/>
        </p:nvSpPr>
        <p:spPr>
          <a:xfrm>
            <a:off x="1763435" y="2851190"/>
            <a:ext cx="5440680" cy="710803"/>
          </a:xfrm>
          <a:prstGeom prst="rect">
            <a:avLst/>
          </a:prstGeom>
          <a:noFill/>
          <a:ln/>
        </p:spPr>
        <p:txBody>
          <a:bodyPr wrap="squar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Potencial em arcar com o pagamento de suas dívidas e compromissos financeiros no curto prazo.</a:t>
            </a:r>
            <a:endParaRPr lang="en-US" sz="1750" dirty="0"/>
          </a:p>
        </p:txBody>
      </p:sp>
      <p:pic>
        <p:nvPicPr>
          <p:cNvPr id="10" name="Image 1" descr="preencoded.png">    </p:cNvPr>
          <p:cNvPicPr>
            <a:picLocks noChangeAspect="1"/>
          </p:cNvPicPr>
          <p:nvPr/>
        </p:nvPicPr>
        <p:blipFill>
          <a:blip r:embed="rId2"/>
          <a:stretch>
            <a:fillRect/>
          </a:stretch>
        </p:blipFill>
        <p:spPr>
          <a:xfrm>
            <a:off x="1763435" y="3811905"/>
            <a:ext cx="5440680" cy="3468410"/>
          </a:xfrm>
          <a:prstGeom prst="rect">
            <a:avLst/>
          </a:prstGeom>
        </p:spPr>
      </p:pic>
      <p:sp>
        <p:nvSpPr>
          <p:cNvPr id="11" name="Shape 7"/>
          <p:cNvSpPr/>
          <p:nvPr/>
        </p:nvSpPr>
        <p:spPr>
          <a:xfrm>
            <a:off x="7426285" y="2170867"/>
            <a:ext cx="499943" cy="499943"/>
          </a:xfrm>
          <a:prstGeom prst="roundRect">
            <a:avLst>
              <a:gd name="adj" fmla="val 13333"/>
            </a:avLst>
          </a:prstGeom>
          <a:solidFill>
            <a:srgbClr val="2F3343"/>
          </a:solidFill>
          <a:ln/>
        </p:spPr>
      </p:sp>
      <p:sp>
        <p:nvSpPr>
          <p:cNvPr id="12" name="Text 8"/>
          <p:cNvSpPr/>
          <p:nvPr/>
        </p:nvSpPr>
        <p:spPr>
          <a:xfrm>
            <a:off x="7588568" y="2212538"/>
            <a:ext cx="17526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3" name="Text 9"/>
          <p:cNvSpPr/>
          <p:nvPr/>
        </p:nvSpPr>
        <p:spPr>
          <a:xfrm>
            <a:off x="9535597" y="2212538"/>
            <a:ext cx="2666286"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EBITDA</a:t>
            </a:r>
            <a:endParaRPr lang="en-US" sz="2624" dirty="0"/>
          </a:p>
        </p:txBody>
      </p:sp>
      <p:sp>
        <p:nvSpPr>
          <p:cNvPr id="14" name="Text 10"/>
          <p:cNvSpPr/>
          <p:nvPr/>
        </p:nvSpPr>
        <p:spPr>
          <a:xfrm>
            <a:off x="8148399" y="2851190"/>
            <a:ext cx="5440680" cy="710803"/>
          </a:xfrm>
          <a:prstGeom prst="rect">
            <a:avLst/>
          </a:prstGeom>
          <a:noFill/>
          <a:ln/>
        </p:spPr>
        <p:txBody>
          <a:bodyPr wrap="squar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Lucros antes de juros, impostos, depreciação e amortização.</a:t>
            </a:r>
            <a:endParaRPr lang="en-US" sz="1750" dirty="0"/>
          </a:p>
        </p:txBody>
      </p:sp>
      <p:pic>
        <p:nvPicPr>
          <p:cNvPr id="15" name="Image 2" descr="preencoded.png">    </p:cNvPr>
          <p:cNvPicPr>
            <a:picLocks noChangeAspect="1"/>
          </p:cNvPicPr>
          <p:nvPr/>
        </p:nvPicPr>
        <p:blipFill>
          <a:blip r:embed="rId3"/>
          <a:stretch>
            <a:fillRect/>
          </a:stretch>
        </p:blipFill>
        <p:spPr>
          <a:xfrm>
            <a:off x="8527613" y="3811905"/>
            <a:ext cx="4682133" cy="3414832"/>
          </a:xfrm>
          <a:prstGeom prst="rect">
            <a:avLst/>
          </a:prstGeom>
        </p:spPr>
      </p:pic>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3597831" y="1694378"/>
            <a:ext cx="547116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                    Taxa de Endividamento</a:t>
            </a:r>
            <a:endParaRPr lang="en-US" sz="2624" dirty="0"/>
          </a:p>
        </p:txBody>
      </p:sp>
      <p:pic>
        <p:nvPicPr>
          <p:cNvPr id="5" name="Image 0" descr="preencoded.png">    </p:cNvPr>
          <p:cNvPicPr>
            <a:picLocks noChangeAspect="1"/>
          </p:cNvPicPr>
          <p:nvPr/>
        </p:nvPicPr>
        <p:blipFill>
          <a:blip r:embed="rId1"/>
          <a:stretch>
            <a:fillRect/>
          </a:stretch>
        </p:blipFill>
        <p:spPr>
          <a:xfrm>
            <a:off x="12175093" y="1722120"/>
            <a:ext cx="1421368" cy="263604"/>
          </a:xfrm>
          <a:prstGeom prst="rect">
            <a:avLst/>
          </a:prstGeom>
        </p:spPr>
      </p:pic>
      <p:sp>
        <p:nvSpPr>
          <p:cNvPr id="6" name="Text 3"/>
          <p:cNvSpPr/>
          <p:nvPr/>
        </p:nvSpPr>
        <p:spPr>
          <a:xfrm>
            <a:off x="1041321" y="2582942"/>
            <a:ext cx="12547640" cy="355402"/>
          </a:xfrm>
          <a:prstGeom prst="rect">
            <a:avLst/>
          </a:prstGeom>
          <a:noFill/>
          <a:ln/>
        </p:spPr>
        <p:txBody>
          <a:bodyPr wrap="none" rtlCol="0" anchor="t"/>
          <a:lstStyle/>
          <a:p>
            <a:pPr algn="ct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Medida utilizada para avaliar o quanto uma empresa ou indivíduo está endividado em relação ao seu patrimônio líquido.</a:t>
            </a:r>
            <a:endParaRPr lang="en-US" sz="1750" dirty="0"/>
          </a:p>
        </p:txBody>
      </p:sp>
      <p:pic>
        <p:nvPicPr>
          <p:cNvPr id="7" name="Image 1" descr="preencoded.png">    </p:cNvPr>
          <p:cNvPicPr>
            <a:picLocks noChangeAspect="1"/>
          </p:cNvPicPr>
          <p:nvPr/>
        </p:nvPicPr>
        <p:blipFill>
          <a:blip r:embed="rId2"/>
          <a:stretch>
            <a:fillRect/>
          </a:stretch>
        </p:blipFill>
        <p:spPr>
          <a:xfrm>
            <a:off x="4280773" y="3188256"/>
            <a:ext cx="6068735" cy="3569018"/>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3787140"/>
            <a:ext cx="10256520" cy="833199"/>
          </a:xfrm>
          <a:prstGeom prst="rect">
            <a:avLst/>
          </a:prstGeom>
          <a:noFill/>
          <a:ln/>
        </p:spPr>
        <p:txBody>
          <a:bodyPr wrap="none" rtlCol="0" anchor="t"/>
          <a:lstStyle/>
          <a:p>
            <a:pPr indent="0" marL="0">
              <a:lnSpc>
                <a:spcPts val="6561"/>
              </a:lnSpc>
              <a:buNone/>
            </a:pPr>
            <a:r>
              <a:rPr lang="en-US" sz="5249" dirty="0">
                <a:solidFill>
                  <a:srgbClr val="6EB9FC"/>
                </a:solidFill>
                <a:latin typeface="Lora" pitchFamily="34" charset="0"/>
                <a:ea typeface="Lora" pitchFamily="34" charset="-122"/>
                <a:cs typeface="Lora" pitchFamily="34" charset="-120"/>
              </a:rPr>
              <a:t>Google Cloud, MySQL e Bigquery</a:t>
            </a:r>
            <a:endParaRPr lang="en-US" sz="5249" dirty="0"/>
          </a:p>
        </p:txBody>
      </p:sp>
      <p:sp>
        <p:nvSpPr>
          <p:cNvPr id="5" name="Text 3"/>
          <p:cNvSpPr/>
          <p:nvPr/>
        </p:nvSpPr>
        <p:spPr>
          <a:xfrm>
            <a:off x="1041321" y="4953595"/>
            <a:ext cx="12547640"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Usamos SQL e BIGQUERY para transformar os dados de acordo com nossas necessidades de análise.  Aqui foram construídos duas tabelas, abaixo segue o fluxo de trabalho: </a:t>
            </a:r>
            <a:endParaRPr lang="en-US" sz="1750" dirty="0"/>
          </a:p>
        </p:txBody>
      </p:sp>
      <p:pic>
        <p:nvPicPr>
          <p:cNvPr id="6" name="Image 0" descr="preencoded.png">    </p:cNvPr>
          <p:cNvPicPr>
            <a:picLocks noChangeAspect="1"/>
          </p:cNvPicPr>
          <p:nvPr/>
        </p:nvPicPr>
        <p:blipFill>
          <a:blip r:embed="rId1"/>
          <a:stretch>
            <a:fillRect/>
          </a:stretch>
        </p:blipFill>
        <p:spPr>
          <a:xfrm>
            <a:off x="0" y="0"/>
            <a:ext cx="14630400" cy="1222058"/>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0791"/>
          </a:xfrm>
          <a:prstGeom prst="rect">
            <a:avLst/>
          </a:prstGeom>
          <a:solidFill>
            <a:srgbClr val="252833"/>
          </a:solidFill>
          <a:ln/>
        </p:spPr>
      </p:sp>
      <p:sp>
        <p:nvSpPr>
          <p:cNvPr id="4" name="Text 2"/>
          <p:cNvSpPr/>
          <p:nvPr/>
        </p:nvSpPr>
        <p:spPr>
          <a:xfrm>
            <a:off x="2138958" y="687348"/>
            <a:ext cx="5288280" cy="572810"/>
          </a:xfrm>
          <a:prstGeom prst="rect">
            <a:avLst/>
          </a:prstGeom>
          <a:noFill/>
          <a:ln/>
        </p:spPr>
        <p:txBody>
          <a:bodyPr wrap="none" rtlCol="0" anchor="t"/>
          <a:lstStyle/>
          <a:p>
            <a:pPr indent="0" marL="0">
              <a:lnSpc>
                <a:spcPts val="4511"/>
              </a:lnSpc>
              <a:buNone/>
            </a:pPr>
            <a:r>
              <a:rPr lang="en-US" sz="3609" dirty="0">
                <a:solidFill>
                  <a:srgbClr val="6EB9FC"/>
                </a:solidFill>
                <a:latin typeface="Lora" pitchFamily="34" charset="0"/>
                <a:ea typeface="Lora" pitchFamily="34" charset="-122"/>
                <a:cs typeface="Lora" pitchFamily="34" charset="-120"/>
              </a:rPr>
              <a:t>Trabalhando com Dados.</a:t>
            </a:r>
            <a:endParaRPr lang="en-US" sz="3609" dirty="0"/>
          </a:p>
        </p:txBody>
      </p:sp>
      <p:pic>
        <p:nvPicPr>
          <p:cNvPr id="5" name="Image 0" descr="preencoded.png">    </p:cNvPr>
          <p:cNvPicPr>
            <a:picLocks noChangeAspect="1"/>
          </p:cNvPicPr>
          <p:nvPr/>
        </p:nvPicPr>
        <p:blipFill>
          <a:blip r:embed="rId1"/>
          <a:stretch>
            <a:fillRect/>
          </a:stretch>
        </p:blipFill>
        <p:spPr>
          <a:xfrm>
            <a:off x="11326297" y="710327"/>
            <a:ext cx="1172647" cy="217408"/>
          </a:xfrm>
          <a:prstGeom prst="rect">
            <a:avLst/>
          </a:prstGeom>
        </p:spPr>
      </p:pic>
      <p:pic>
        <p:nvPicPr>
          <p:cNvPr id="6" name="Image 1" descr="preencoded.png">    </p:cNvPr>
          <p:cNvPicPr>
            <a:picLocks noChangeAspect="1"/>
          </p:cNvPicPr>
          <p:nvPr/>
        </p:nvPicPr>
        <p:blipFill>
          <a:blip r:embed="rId2"/>
          <a:stretch>
            <a:fillRect/>
          </a:stretch>
        </p:blipFill>
        <p:spPr>
          <a:xfrm>
            <a:off x="2465665" y="1649611"/>
            <a:ext cx="2614017" cy="1615559"/>
          </a:xfrm>
          <a:prstGeom prst="rect">
            <a:avLst/>
          </a:prstGeom>
        </p:spPr>
      </p:pic>
      <p:sp>
        <p:nvSpPr>
          <p:cNvPr id="7" name="Text 3"/>
          <p:cNvSpPr/>
          <p:nvPr/>
        </p:nvSpPr>
        <p:spPr>
          <a:xfrm>
            <a:off x="2145863" y="3494246"/>
            <a:ext cx="3253740"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Criando uma Instância MySQL</a:t>
            </a:r>
            <a:endParaRPr lang="en-US" sz="1804" dirty="0"/>
          </a:p>
        </p:txBody>
      </p:sp>
      <p:sp>
        <p:nvSpPr>
          <p:cNvPr id="8" name="Text 4"/>
          <p:cNvSpPr/>
          <p:nvPr/>
        </p:nvSpPr>
        <p:spPr>
          <a:xfrm>
            <a:off x="2138958" y="3963948"/>
            <a:ext cx="3267551" cy="293370"/>
          </a:xfrm>
          <a:prstGeom prst="rect">
            <a:avLst/>
          </a:prstGeom>
          <a:noFill/>
          <a:ln/>
        </p:spPr>
        <p:txBody>
          <a:bodyPr wrap="non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Necessidade de criar uma tabela.</a:t>
            </a:r>
            <a:endParaRPr lang="en-US" sz="1444" dirty="0"/>
          </a:p>
        </p:txBody>
      </p:sp>
      <p:pic>
        <p:nvPicPr>
          <p:cNvPr id="9" name="Image 2" descr="preencoded.png">    </p:cNvPr>
          <p:cNvPicPr>
            <a:picLocks noChangeAspect="1"/>
          </p:cNvPicPr>
          <p:nvPr/>
        </p:nvPicPr>
        <p:blipFill>
          <a:blip r:embed="rId3"/>
          <a:stretch>
            <a:fillRect/>
          </a:stretch>
        </p:blipFill>
        <p:spPr>
          <a:xfrm>
            <a:off x="6008132" y="1649611"/>
            <a:ext cx="2614017" cy="1615559"/>
          </a:xfrm>
          <a:prstGeom prst="rect">
            <a:avLst/>
          </a:prstGeom>
        </p:spPr>
      </p:pic>
      <p:sp>
        <p:nvSpPr>
          <p:cNvPr id="10" name="Text 5"/>
          <p:cNvSpPr/>
          <p:nvPr/>
        </p:nvSpPr>
        <p:spPr>
          <a:xfrm>
            <a:off x="6004560" y="3494246"/>
            <a:ext cx="2621280"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Configuração do MySQL</a:t>
            </a:r>
            <a:endParaRPr lang="en-US" sz="1804" dirty="0"/>
          </a:p>
        </p:txBody>
      </p:sp>
      <p:sp>
        <p:nvSpPr>
          <p:cNvPr id="11" name="Text 6"/>
          <p:cNvSpPr/>
          <p:nvPr/>
        </p:nvSpPr>
        <p:spPr>
          <a:xfrm>
            <a:off x="5681424" y="3963948"/>
            <a:ext cx="3267551" cy="880110"/>
          </a:xfrm>
          <a:prstGeom prst="rect">
            <a:avLst/>
          </a:prstGeom>
          <a:noFill/>
          <a:ln/>
        </p:spPr>
        <p:txBody>
          <a:bodyPr wrap="squar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Pelo terminal do shell foi criado o database e tabela além de inserir os dados.</a:t>
            </a:r>
            <a:endParaRPr lang="en-US" sz="1444" dirty="0"/>
          </a:p>
        </p:txBody>
      </p:sp>
      <p:pic>
        <p:nvPicPr>
          <p:cNvPr id="12" name="Image 3" descr="preencoded.png">    </p:cNvPr>
          <p:cNvPicPr>
            <a:picLocks noChangeAspect="1"/>
          </p:cNvPicPr>
          <p:nvPr/>
        </p:nvPicPr>
        <p:blipFill>
          <a:blip r:embed="rId4"/>
          <a:stretch>
            <a:fillRect/>
          </a:stretch>
        </p:blipFill>
        <p:spPr>
          <a:xfrm>
            <a:off x="9550598" y="1649611"/>
            <a:ext cx="2614017" cy="1615559"/>
          </a:xfrm>
          <a:prstGeom prst="rect">
            <a:avLst/>
          </a:prstGeom>
        </p:spPr>
      </p:pic>
      <p:sp>
        <p:nvSpPr>
          <p:cNvPr id="13" name="Text 7"/>
          <p:cNvSpPr/>
          <p:nvPr/>
        </p:nvSpPr>
        <p:spPr>
          <a:xfrm>
            <a:off x="9844207" y="3494246"/>
            <a:ext cx="2026920"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Migração de dados</a:t>
            </a:r>
            <a:endParaRPr lang="en-US" sz="1804" dirty="0"/>
          </a:p>
        </p:txBody>
      </p:sp>
      <p:sp>
        <p:nvSpPr>
          <p:cNvPr id="14" name="Text 8"/>
          <p:cNvSpPr/>
          <p:nvPr/>
        </p:nvSpPr>
        <p:spPr>
          <a:xfrm>
            <a:off x="9223891" y="3963948"/>
            <a:ext cx="3267551" cy="586740"/>
          </a:xfrm>
          <a:prstGeom prst="rect">
            <a:avLst/>
          </a:prstGeom>
          <a:noFill/>
          <a:ln/>
        </p:spPr>
        <p:txBody>
          <a:bodyPr wrap="squar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Com a tabela criada foi realizado a conexão com o bigquery.</a:t>
            </a:r>
            <a:endParaRPr lang="en-US" sz="1444" dirty="0"/>
          </a:p>
        </p:txBody>
      </p:sp>
      <p:pic>
        <p:nvPicPr>
          <p:cNvPr id="15" name="Image 4" descr="preencoded.png">    </p:cNvPr>
          <p:cNvPicPr>
            <a:picLocks noChangeAspect="1"/>
          </p:cNvPicPr>
          <p:nvPr/>
        </p:nvPicPr>
        <p:blipFill>
          <a:blip r:embed="rId5"/>
          <a:stretch>
            <a:fillRect/>
          </a:stretch>
        </p:blipFill>
        <p:spPr>
          <a:xfrm>
            <a:off x="2465665" y="5118973"/>
            <a:ext cx="2614017" cy="1615559"/>
          </a:xfrm>
          <a:prstGeom prst="rect">
            <a:avLst/>
          </a:prstGeom>
        </p:spPr>
      </p:pic>
      <p:sp>
        <p:nvSpPr>
          <p:cNvPr id="16" name="Text 9"/>
          <p:cNvSpPr/>
          <p:nvPr/>
        </p:nvSpPr>
        <p:spPr>
          <a:xfrm>
            <a:off x="2856071" y="6963608"/>
            <a:ext cx="1833205"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Bigquery e BI.</a:t>
            </a:r>
            <a:endParaRPr lang="en-US" sz="1804" dirty="0"/>
          </a:p>
        </p:txBody>
      </p:sp>
      <p:sp>
        <p:nvSpPr>
          <p:cNvPr id="17" name="Text 10"/>
          <p:cNvSpPr/>
          <p:nvPr/>
        </p:nvSpPr>
        <p:spPr>
          <a:xfrm>
            <a:off x="2138958" y="7433310"/>
            <a:ext cx="3267551" cy="293370"/>
          </a:xfrm>
          <a:prstGeom prst="rect">
            <a:avLst/>
          </a:prstGeom>
          <a:noFill/>
          <a:ln/>
        </p:spPr>
        <p:txBody>
          <a:bodyPr wrap="non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Consulta de dados pelo Bigquery. </a:t>
            </a:r>
            <a:endParaRPr lang="en-US" sz="1444" dirty="0"/>
          </a:p>
        </p:txBody>
      </p:sp>
      <p:pic>
        <p:nvPicPr>
          <p:cNvPr id="18" name="Image 5" descr="preencoded.png">    </p:cNvPr>
          <p:cNvPicPr>
            <a:picLocks noChangeAspect="1"/>
          </p:cNvPicPr>
          <p:nvPr/>
        </p:nvPicPr>
        <p:blipFill>
          <a:blip r:embed="rId6"/>
          <a:stretch>
            <a:fillRect/>
          </a:stretch>
        </p:blipFill>
        <p:spPr>
          <a:xfrm>
            <a:off x="6008132" y="5118973"/>
            <a:ext cx="2614017" cy="1615559"/>
          </a:xfrm>
          <a:prstGeom prst="rect">
            <a:avLst/>
          </a:prstGeom>
        </p:spPr>
      </p:pic>
      <p:sp>
        <p:nvSpPr>
          <p:cNvPr id="19" name="Text 11"/>
          <p:cNvSpPr/>
          <p:nvPr/>
        </p:nvSpPr>
        <p:spPr>
          <a:xfrm>
            <a:off x="6398538" y="6963608"/>
            <a:ext cx="1833205"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Looker Studios.</a:t>
            </a:r>
            <a:endParaRPr lang="en-US" sz="1804" dirty="0"/>
          </a:p>
        </p:txBody>
      </p:sp>
      <p:sp>
        <p:nvSpPr>
          <p:cNvPr id="20" name="Text 12"/>
          <p:cNvSpPr/>
          <p:nvPr/>
        </p:nvSpPr>
        <p:spPr>
          <a:xfrm>
            <a:off x="5681424" y="7433310"/>
            <a:ext cx="3267551" cy="293370"/>
          </a:xfrm>
          <a:prstGeom prst="rect">
            <a:avLst/>
          </a:prstGeom>
          <a:noFill/>
          <a:ln/>
        </p:spPr>
        <p:txBody>
          <a:bodyPr wrap="non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Exportando para Looker.</a:t>
            </a:r>
            <a:endParaRPr lang="en-US" sz="1444" dirty="0"/>
          </a:p>
        </p:txBody>
      </p:sp>
      <p:pic>
        <p:nvPicPr>
          <p:cNvPr id="21" name="Image 6" descr="preencoded.png">    </p:cNvPr>
          <p:cNvPicPr>
            <a:picLocks noChangeAspect="1"/>
          </p:cNvPicPr>
          <p:nvPr/>
        </p:nvPicPr>
        <p:blipFill>
          <a:blip r:embed="rId7"/>
          <a:stretch>
            <a:fillRect/>
          </a:stretch>
        </p:blipFill>
        <p:spPr>
          <a:xfrm>
            <a:off x="9550598" y="5118973"/>
            <a:ext cx="2614017" cy="1615559"/>
          </a:xfrm>
          <a:prstGeom prst="rect">
            <a:avLst/>
          </a:prstGeom>
        </p:spPr>
      </p:pic>
      <p:sp>
        <p:nvSpPr>
          <p:cNvPr id="22" name="Text 13"/>
          <p:cNvSpPr/>
          <p:nvPr/>
        </p:nvSpPr>
        <p:spPr>
          <a:xfrm>
            <a:off x="9941004" y="6963608"/>
            <a:ext cx="1833205" cy="286464"/>
          </a:xfrm>
          <a:prstGeom prst="rect">
            <a:avLst/>
          </a:prstGeom>
          <a:noFill/>
          <a:ln/>
        </p:spPr>
        <p:txBody>
          <a:bodyPr wrap="none" rtlCol="0" anchor="t"/>
          <a:lstStyle/>
          <a:p>
            <a:pPr algn="ctr" indent="0" marL="0">
              <a:lnSpc>
                <a:spcPts val="2256"/>
              </a:lnSpc>
              <a:buNone/>
            </a:pPr>
            <a:r>
              <a:rPr lang="en-US" sz="1804" dirty="0">
                <a:solidFill>
                  <a:srgbClr val="6EB9FC"/>
                </a:solidFill>
                <a:latin typeface="Lora" pitchFamily="34" charset="0"/>
                <a:ea typeface="Lora" pitchFamily="34" charset="-122"/>
                <a:cs typeface="Lora" pitchFamily="34" charset="-120"/>
              </a:rPr>
              <a:t>NoSQL.</a:t>
            </a:r>
            <a:endParaRPr lang="en-US" sz="1804" dirty="0"/>
          </a:p>
        </p:txBody>
      </p:sp>
      <p:sp>
        <p:nvSpPr>
          <p:cNvPr id="23" name="Text 14"/>
          <p:cNvSpPr/>
          <p:nvPr/>
        </p:nvSpPr>
        <p:spPr>
          <a:xfrm>
            <a:off x="9223891" y="7433310"/>
            <a:ext cx="3267551" cy="293370"/>
          </a:xfrm>
          <a:prstGeom prst="rect">
            <a:avLst/>
          </a:prstGeom>
          <a:noFill/>
          <a:ln/>
        </p:spPr>
        <p:txBody>
          <a:bodyPr wrap="none" rtlCol="0" anchor="t"/>
          <a:lstStyle/>
          <a:p>
            <a:pPr algn="ctr" indent="0" marL="0">
              <a:lnSpc>
                <a:spcPts val="2310"/>
              </a:lnSpc>
              <a:buNone/>
            </a:pPr>
            <a:r>
              <a:rPr lang="en-US" sz="1444" dirty="0">
                <a:solidFill>
                  <a:srgbClr val="D6E5EF"/>
                </a:solidFill>
                <a:latin typeface="Source Sans Pro" pitchFamily="34" charset="0"/>
                <a:ea typeface="Source Sans Pro" pitchFamily="34" charset="-122"/>
                <a:cs typeface="Source Sans Pro" pitchFamily="34" charset="-120"/>
              </a:rPr>
              <a:t>Criando um database não relacional.</a:t>
            </a:r>
            <a:endParaRPr lang="en-US" sz="1444" dirty="0"/>
          </a:p>
        </p:txBody>
      </p:sp>
      <p:pic>
        <p:nvPicPr>
          <p:cNvPr id="24"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797487" y="734378"/>
            <a:ext cx="4061460" cy="610553"/>
          </a:xfrm>
          <a:prstGeom prst="rect">
            <a:avLst/>
          </a:prstGeom>
          <a:noFill/>
          <a:ln/>
        </p:spPr>
        <p:txBody>
          <a:bodyPr wrap="none" rtlCol="0" anchor="t"/>
          <a:lstStyle/>
          <a:p>
            <a:pPr indent="0" marL="0">
              <a:lnSpc>
                <a:spcPts val="4809"/>
              </a:lnSpc>
              <a:buNone/>
            </a:pPr>
            <a:r>
              <a:rPr lang="en-US" sz="3847" dirty="0">
                <a:solidFill>
                  <a:srgbClr val="6EB9FC"/>
                </a:solidFill>
                <a:latin typeface="Lora" pitchFamily="34" charset="0"/>
                <a:ea typeface="Lora" pitchFamily="34" charset="-122"/>
                <a:cs typeface="Lora" pitchFamily="34" charset="-120"/>
              </a:rPr>
              <a:t>Fluxo de Trabalho</a:t>
            </a:r>
            <a:endParaRPr lang="en-US" sz="3847" dirty="0"/>
          </a:p>
        </p:txBody>
      </p:sp>
      <p:pic>
        <p:nvPicPr>
          <p:cNvPr id="5" name="Image 0" descr="preencoded.png">    </p:cNvPr>
          <p:cNvPicPr>
            <a:picLocks noChangeAspect="1"/>
          </p:cNvPicPr>
          <p:nvPr/>
        </p:nvPicPr>
        <p:blipFill>
          <a:blip r:embed="rId1"/>
          <a:stretch>
            <a:fillRect/>
          </a:stretch>
        </p:blipFill>
        <p:spPr>
          <a:xfrm>
            <a:off x="11590377" y="758785"/>
            <a:ext cx="1250037" cy="231815"/>
          </a:xfrm>
          <a:prstGeom prst="rect">
            <a:avLst/>
          </a:prstGeom>
        </p:spPr>
      </p:pic>
      <p:sp>
        <p:nvSpPr>
          <p:cNvPr id="6" name="Shape 3"/>
          <p:cNvSpPr/>
          <p:nvPr/>
        </p:nvSpPr>
        <p:spPr>
          <a:xfrm>
            <a:off x="1797487" y="4406741"/>
            <a:ext cx="11035427" cy="15240"/>
          </a:xfrm>
          <a:prstGeom prst="rect">
            <a:avLst/>
          </a:prstGeom>
          <a:solidFill>
            <a:srgbClr val="6EB9FC"/>
          </a:solidFill>
          <a:ln/>
        </p:spPr>
      </p:sp>
      <p:sp>
        <p:nvSpPr>
          <p:cNvPr id="7" name="Shape 4"/>
          <p:cNvSpPr/>
          <p:nvPr/>
        </p:nvSpPr>
        <p:spPr>
          <a:xfrm>
            <a:off x="3296483" y="4406741"/>
            <a:ext cx="15240" cy="683895"/>
          </a:xfrm>
          <a:prstGeom prst="rect">
            <a:avLst/>
          </a:prstGeom>
          <a:solidFill>
            <a:srgbClr val="6EB9FC"/>
          </a:solidFill>
          <a:ln/>
        </p:spPr>
      </p:sp>
      <p:sp>
        <p:nvSpPr>
          <p:cNvPr id="8" name="Shape 5"/>
          <p:cNvSpPr/>
          <p:nvPr/>
        </p:nvSpPr>
        <p:spPr>
          <a:xfrm>
            <a:off x="3084314" y="4186952"/>
            <a:ext cx="439579" cy="439579"/>
          </a:xfrm>
          <a:prstGeom prst="roundRect">
            <a:avLst>
              <a:gd name="adj" fmla="val 13337"/>
            </a:avLst>
          </a:prstGeom>
          <a:solidFill>
            <a:srgbClr val="2F3343"/>
          </a:solidFill>
          <a:ln/>
        </p:spPr>
      </p:sp>
      <p:sp>
        <p:nvSpPr>
          <p:cNvPr id="9" name="Text 6"/>
          <p:cNvSpPr/>
          <p:nvPr/>
        </p:nvSpPr>
        <p:spPr>
          <a:xfrm>
            <a:off x="3250763" y="4223504"/>
            <a:ext cx="10668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1</a:t>
            </a:r>
            <a:endParaRPr lang="en-US" sz="2308" dirty="0"/>
          </a:p>
        </p:txBody>
      </p:sp>
      <p:pic>
        <p:nvPicPr>
          <p:cNvPr id="10" name="Image 1" descr="preencoded.png">    </p:cNvPr>
          <p:cNvPicPr>
            <a:picLocks noChangeAspect="1"/>
          </p:cNvPicPr>
          <p:nvPr/>
        </p:nvPicPr>
        <p:blipFill>
          <a:blip r:embed="rId2"/>
          <a:stretch>
            <a:fillRect/>
          </a:stretch>
        </p:blipFill>
        <p:spPr>
          <a:xfrm>
            <a:off x="2445901" y="5286018"/>
            <a:ext cx="1716524" cy="1396960"/>
          </a:xfrm>
          <a:prstGeom prst="rect">
            <a:avLst/>
          </a:prstGeom>
        </p:spPr>
      </p:pic>
      <p:sp>
        <p:nvSpPr>
          <p:cNvPr id="11" name="Text 7"/>
          <p:cNvSpPr/>
          <p:nvPr/>
        </p:nvSpPr>
        <p:spPr>
          <a:xfrm>
            <a:off x="2327077" y="6902767"/>
            <a:ext cx="1954173"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Coleta de Dados.</a:t>
            </a:r>
            <a:endParaRPr lang="en-US" sz="1923" dirty="0"/>
          </a:p>
        </p:txBody>
      </p:sp>
      <p:sp>
        <p:nvSpPr>
          <p:cNvPr id="12" name="Shape 8"/>
          <p:cNvSpPr/>
          <p:nvPr/>
        </p:nvSpPr>
        <p:spPr>
          <a:xfrm>
            <a:off x="4900851" y="3722846"/>
            <a:ext cx="15240" cy="683895"/>
          </a:xfrm>
          <a:prstGeom prst="rect">
            <a:avLst/>
          </a:prstGeom>
          <a:solidFill>
            <a:srgbClr val="6EB9FC"/>
          </a:solidFill>
          <a:ln/>
        </p:spPr>
      </p:sp>
      <p:sp>
        <p:nvSpPr>
          <p:cNvPr id="13" name="Shape 9"/>
          <p:cNvSpPr/>
          <p:nvPr/>
        </p:nvSpPr>
        <p:spPr>
          <a:xfrm>
            <a:off x="4688681" y="4186952"/>
            <a:ext cx="439579" cy="439579"/>
          </a:xfrm>
          <a:prstGeom prst="roundRect">
            <a:avLst>
              <a:gd name="adj" fmla="val 13337"/>
            </a:avLst>
          </a:prstGeom>
          <a:solidFill>
            <a:srgbClr val="2F3343"/>
          </a:solidFill>
          <a:ln/>
        </p:spPr>
      </p:sp>
      <p:sp>
        <p:nvSpPr>
          <p:cNvPr id="14" name="Text 10"/>
          <p:cNvSpPr/>
          <p:nvPr/>
        </p:nvSpPr>
        <p:spPr>
          <a:xfrm>
            <a:off x="4828461" y="4223504"/>
            <a:ext cx="16002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2</a:t>
            </a:r>
            <a:endParaRPr lang="en-US" sz="2308" dirty="0"/>
          </a:p>
        </p:txBody>
      </p:sp>
      <p:sp>
        <p:nvSpPr>
          <p:cNvPr id="15" name="Text 11"/>
          <p:cNvSpPr/>
          <p:nvPr/>
        </p:nvSpPr>
        <p:spPr>
          <a:xfrm>
            <a:off x="3723561" y="1883688"/>
            <a:ext cx="2369820"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Criação da Instância.</a:t>
            </a:r>
            <a:endParaRPr lang="en-US" sz="1923" dirty="0"/>
          </a:p>
        </p:txBody>
      </p:sp>
      <p:pic>
        <p:nvPicPr>
          <p:cNvPr id="16" name="Image 2" descr="preencoded.png">    </p:cNvPr>
          <p:cNvPicPr>
            <a:picLocks noChangeAspect="1"/>
          </p:cNvPicPr>
          <p:nvPr/>
        </p:nvPicPr>
        <p:blipFill>
          <a:blip r:embed="rId3"/>
          <a:stretch>
            <a:fillRect/>
          </a:stretch>
        </p:blipFill>
        <p:spPr>
          <a:xfrm>
            <a:off x="3733443" y="2408873"/>
            <a:ext cx="2350056" cy="1118592"/>
          </a:xfrm>
          <a:prstGeom prst="rect">
            <a:avLst/>
          </a:prstGeom>
        </p:spPr>
      </p:pic>
      <p:sp>
        <p:nvSpPr>
          <p:cNvPr id="17" name="Shape 12"/>
          <p:cNvSpPr/>
          <p:nvPr/>
        </p:nvSpPr>
        <p:spPr>
          <a:xfrm>
            <a:off x="6505337" y="4406741"/>
            <a:ext cx="15240" cy="683895"/>
          </a:xfrm>
          <a:prstGeom prst="rect">
            <a:avLst/>
          </a:prstGeom>
          <a:solidFill>
            <a:srgbClr val="6EB9FC"/>
          </a:solidFill>
          <a:ln/>
        </p:spPr>
      </p:sp>
      <p:sp>
        <p:nvSpPr>
          <p:cNvPr id="18" name="Shape 13"/>
          <p:cNvSpPr/>
          <p:nvPr/>
        </p:nvSpPr>
        <p:spPr>
          <a:xfrm>
            <a:off x="6293168" y="4186952"/>
            <a:ext cx="439579" cy="439579"/>
          </a:xfrm>
          <a:prstGeom prst="roundRect">
            <a:avLst>
              <a:gd name="adj" fmla="val 13337"/>
            </a:avLst>
          </a:prstGeom>
          <a:solidFill>
            <a:srgbClr val="2F3343"/>
          </a:solidFill>
          <a:ln/>
        </p:spPr>
      </p:sp>
      <p:sp>
        <p:nvSpPr>
          <p:cNvPr id="19" name="Text 14"/>
          <p:cNvSpPr/>
          <p:nvPr/>
        </p:nvSpPr>
        <p:spPr>
          <a:xfrm>
            <a:off x="6432947" y="4223504"/>
            <a:ext cx="16002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3</a:t>
            </a:r>
            <a:endParaRPr lang="en-US" sz="2308" dirty="0"/>
          </a:p>
        </p:txBody>
      </p:sp>
      <p:pic>
        <p:nvPicPr>
          <p:cNvPr id="20" name="Image 3" descr="preencoded.png">    </p:cNvPr>
          <p:cNvPicPr>
            <a:picLocks noChangeAspect="1"/>
          </p:cNvPicPr>
          <p:nvPr/>
        </p:nvPicPr>
        <p:blipFill>
          <a:blip r:embed="rId4"/>
          <a:stretch>
            <a:fillRect/>
          </a:stretch>
        </p:blipFill>
        <p:spPr>
          <a:xfrm>
            <a:off x="5317450" y="5286018"/>
            <a:ext cx="2391013" cy="1305282"/>
          </a:xfrm>
          <a:prstGeom prst="rect">
            <a:avLst/>
          </a:prstGeom>
        </p:spPr>
      </p:pic>
      <p:sp>
        <p:nvSpPr>
          <p:cNvPr id="21" name="Text 15"/>
          <p:cNvSpPr/>
          <p:nvPr/>
        </p:nvSpPr>
        <p:spPr>
          <a:xfrm>
            <a:off x="5535811" y="6811089"/>
            <a:ext cx="1954173"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Terminal Shell.</a:t>
            </a:r>
            <a:endParaRPr lang="en-US" sz="1923" dirty="0"/>
          </a:p>
        </p:txBody>
      </p:sp>
      <p:sp>
        <p:nvSpPr>
          <p:cNvPr id="22" name="Shape 16"/>
          <p:cNvSpPr/>
          <p:nvPr/>
        </p:nvSpPr>
        <p:spPr>
          <a:xfrm>
            <a:off x="8109704" y="3722846"/>
            <a:ext cx="15240" cy="683895"/>
          </a:xfrm>
          <a:prstGeom prst="rect">
            <a:avLst/>
          </a:prstGeom>
          <a:solidFill>
            <a:srgbClr val="6EB9FC"/>
          </a:solidFill>
          <a:ln/>
        </p:spPr>
      </p:sp>
      <p:sp>
        <p:nvSpPr>
          <p:cNvPr id="23" name="Shape 17"/>
          <p:cNvSpPr/>
          <p:nvPr/>
        </p:nvSpPr>
        <p:spPr>
          <a:xfrm>
            <a:off x="7897535" y="4186952"/>
            <a:ext cx="439579" cy="439579"/>
          </a:xfrm>
          <a:prstGeom prst="roundRect">
            <a:avLst>
              <a:gd name="adj" fmla="val 13337"/>
            </a:avLst>
          </a:prstGeom>
          <a:solidFill>
            <a:srgbClr val="2F3343"/>
          </a:solidFill>
          <a:ln/>
        </p:spPr>
      </p:sp>
      <p:sp>
        <p:nvSpPr>
          <p:cNvPr id="24" name="Text 18"/>
          <p:cNvSpPr/>
          <p:nvPr/>
        </p:nvSpPr>
        <p:spPr>
          <a:xfrm>
            <a:off x="8037314" y="4223504"/>
            <a:ext cx="16002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4</a:t>
            </a:r>
            <a:endParaRPr lang="en-US" sz="2308" dirty="0"/>
          </a:p>
        </p:txBody>
      </p:sp>
      <p:sp>
        <p:nvSpPr>
          <p:cNvPr id="25" name="Text 19"/>
          <p:cNvSpPr/>
          <p:nvPr/>
        </p:nvSpPr>
        <p:spPr>
          <a:xfrm>
            <a:off x="6962894" y="1835825"/>
            <a:ext cx="2308860"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Conexão e Consulta.</a:t>
            </a:r>
            <a:endParaRPr lang="en-US" sz="1923" dirty="0"/>
          </a:p>
        </p:txBody>
      </p:sp>
      <p:pic>
        <p:nvPicPr>
          <p:cNvPr id="26" name="Image 4" descr="preencoded.png">    </p:cNvPr>
          <p:cNvPicPr>
            <a:picLocks noChangeAspect="1"/>
          </p:cNvPicPr>
          <p:nvPr/>
        </p:nvPicPr>
        <p:blipFill>
          <a:blip r:embed="rId5"/>
          <a:stretch>
            <a:fillRect/>
          </a:stretch>
        </p:blipFill>
        <p:spPr>
          <a:xfrm>
            <a:off x="7524631" y="2361009"/>
            <a:ext cx="1185267" cy="1166455"/>
          </a:xfrm>
          <a:prstGeom prst="rect">
            <a:avLst/>
          </a:prstGeom>
        </p:spPr>
      </p:pic>
      <p:sp>
        <p:nvSpPr>
          <p:cNvPr id="27" name="Shape 20"/>
          <p:cNvSpPr/>
          <p:nvPr/>
        </p:nvSpPr>
        <p:spPr>
          <a:xfrm>
            <a:off x="9714071" y="4406741"/>
            <a:ext cx="15240" cy="683895"/>
          </a:xfrm>
          <a:prstGeom prst="rect">
            <a:avLst/>
          </a:prstGeom>
          <a:solidFill>
            <a:srgbClr val="6EB9FC"/>
          </a:solidFill>
          <a:ln/>
        </p:spPr>
      </p:sp>
      <p:sp>
        <p:nvSpPr>
          <p:cNvPr id="28" name="Shape 21"/>
          <p:cNvSpPr/>
          <p:nvPr/>
        </p:nvSpPr>
        <p:spPr>
          <a:xfrm>
            <a:off x="9501902" y="4186952"/>
            <a:ext cx="439579" cy="439579"/>
          </a:xfrm>
          <a:prstGeom prst="roundRect">
            <a:avLst>
              <a:gd name="adj" fmla="val 13337"/>
            </a:avLst>
          </a:prstGeom>
          <a:solidFill>
            <a:srgbClr val="2F3343"/>
          </a:solidFill>
          <a:ln/>
        </p:spPr>
      </p:sp>
      <p:sp>
        <p:nvSpPr>
          <p:cNvPr id="29" name="Text 22"/>
          <p:cNvSpPr/>
          <p:nvPr/>
        </p:nvSpPr>
        <p:spPr>
          <a:xfrm>
            <a:off x="9641681" y="4223504"/>
            <a:ext cx="16002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5</a:t>
            </a:r>
            <a:endParaRPr lang="en-US" sz="2308" dirty="0"/>
          </a:p>
        </p:txBody>
      </p:sp>
      <p:pic>
        <p:nvPicPr>
          <p:cNvPr id="30" name="Image 5" descr="preencoded.png">    </p:cNvPr>
          <p:cNvPicPr>
            <a:picLocks noChangeAspect="1"/>
          </p:cNvPicPr>
          <p:nvPr/>
        </p:nvPicPr>
        <p:blipFill>
          <a:blip r:embed="rId6"/>
          <a:stretch>
            <a:fillRect/>
          </a:stretch>
        </p:blipFill>
        <p:spPr>
          <a:xfrm>
            <a:off x="8766334" y="5286018"/>
            <a:ext cx="1910715" cy="1879283"/>
          </a:xfrm>
          <a:prstGeom prst="rect">
            <a:avLst/>
          </a:prstGeom>
        </p:spPr>
      </p:pic>
      <p:sp>
        <p:nvSpPr>
          <p:cNvPr id="31" name="Text 23"/>
          <p:cNvSpPr/>
          <p:nvPr/>
        </p:nvSpPr>
        <p:spPr>
          <a:xfrm>
            <a:off x="8529161" y="7385090"/>
            <a:ext cx="2385060"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Consumo dos Dados.</a:t>
            </a:r>
            <a:endParaRPr lang="en-US" sz="1923" dirty="0"/>
          </a:p>
        </p:txBody>
      </p:sp>
      <p:sp>
        <p:nvSpPr>
          <p:cNvPr id="32" name="Shape 24"/>
          <p:cNvSpPr/>
          <p:nvPr/>
        </p:nvSpPr>
        <p:spPr>
          <a:xfrm>
            <a:off x="11318558" y="3722846"/>
            <a:ext cx="15240" cy="683895"/>
          </a:xfrm>
          <a:prstGeom prst="rect">
            <a:avLst/>
          </a:prstGeom>
          <a:solidFill>
            <a:srgbClr val="6EB9FC"/>
          </a:solidFill>
          <a:ln/>
        </p:spPr>
      </p:sp>
      <p:sp>
        <p:nvSpPr>
          <p:cNvPr id="33" name="Shape 25"/>
          <p:cNvSpPr/>
          <p:nvPr/>
        </p:nvSpPr>
        <p:spPr>
          <a:xfrm>
            <a:off x="11106388" y="4186952"/>
            <a:ext cx="439579" cy="439579"/>
          </a:xfrm>
          <a:prstGeom prst="roundRect">
            <a:avLst>
              <a:gd name="adj" fmla="val 13337"/>
            </a:avLst>
          </a:prstGeom>
          <a:solidFill>
            <a:srgbClr val="2F3343"/>
          </a:solidFill>
          <a:ln/>
        </p:spPr>
      </p:sp>
      <p:sp>
        <p:nvSpPr>
          <p:cNvPr id="34" name="Text 26"/>
          <p:cNvSpPr/>
          <p:nvPr/>
        </p:nvSpPr>
        <p:spPr>
          <a:xfrm>
            <a:off x="11242358" y="4223504"/>
            <a:ext cx="167640" cy="366355"/>
          </a:xfrm>
          <a:prstGeom prst="rect">
            <a:avLst/>
          </a:prstGeom>
          <a:noFill/>
          <a:ln/>
        </p:spPr>
        <p:txBody>
          <a:bodyPr wrap="none" rtlCol="0" anchor="t"/>
          <a:lstStyle/>
          <a:p>
            <a:pPr algn="ctr" indent="0" marL="0">
              <a:lnSpc>
                <a:spcPts val="2885"/>
              </a:lnSpc>
              <a:buNone/>
            </a:pPr>
            <a:r>
              <a:rPr lang="en-US" sz="2308" dirty="0">
                <a:solidFill>
                  <a:srgbClr val="6EB9FC"/>
                </a:solidFill>
                <a:latin typeface="Lora" pitchFamily="34" charset="0"/>
                <a:ea typeface="Lora" pitchFamily="34" charset="-122"/>
                <a:cs typeface="Lora" pitchFamily="34" charset="-120"/>
              </a:rPr>
              <a:t>6</a:t>
            </a:r>
            <a:endParaRPr lang="en-US" sz="2308" dirty="0"/>
          </a:p>
        </p:txBody>
      </p:sp>
      <p:sp>
        <p:nvSpPr>
          <p:cNvPr id="35" name="Text 27"/>
          <p:cNvSpPr/>
          <p:nvPr/>
        </p:nvSpPr>
        <p:spPr>
          <a:xfrm>
            <a:off x="10349032" y="1760101"/>
            <a:ext cx="1954173" cy="305395"/>
          </a:xfrm>
          <a:prstGeom prst="rect">
            <a:avLst/>
          </a:prstGeom>
          <a:noFill/>
          <a:ln/>
        </p:spPr>
        <p:txBody>
          <a:bodyPr wrap="none" rtlCol="0" anchor="t"/>
          <a:lstStyle/>
          <a:p>
            <a:pPr algn="ctr" indent="0" marL="0">
              <a:lnSpc>
                <a:spcPts val="2404"/>
              </a:lnSpc>
              <a:buNone/>
            </a:pPr>
            <a:r>
              <a:rPr lang="en-US" sz="1923" dirty="0">
                <a:solidFill>
                  <a:srgbClr val="6EB9FC"/>
                </a:solidFill>
                <a:latin typeface="Lora" pitchFamily="34" charset="0"/>
                <a:ea typeface="Lora" pitchFamily="34" charset="-122"/>
                <a:cs typeface="Lora" pitchFamily="34" charset="-120"/>
              </a:rPr>
              <a:t>NoSQL</a:t>
            </a:r>
            <a:endParaRPr lang="en-US" sz="1923" dirty="0"/>
          </a:p>
        </p:txBody>
      </p:sp>
      <p:pic>
        <p:nvPicPr>
          <p:cNvPr id="36" name="Image 6" descr="preencoded.png">    </p:cNvPr>
          <p:cNvPicPr>
            <a:picLocks noChangeAspect="1"/>
          </p:cNvPicPr>
          <p:nvPr/>
        </p:nvPicPr>
        <p:blipFill>
          <a:blip r:embed="rId7"/>
          <a:stretch>
            <a:fillRect/>
          </a:stretch>
        </p:blipFill>
        <p:spPr>
          <a:xfrm>
            <a:off x="10677287" y="2285286"/>
            <a:ext cx="1297662" cy="1242179"/>
          </a:xfrm>
          <a:prstGeom prst="rect">
            <a:avLst/>
          </a:prstGeom>
        </p:spPr>
      </p:pic>
      <p:pic>
        <p:nvPicPr>
          <p:cNvPr id="37"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3767"/>
          </a:xfrm>
          <a:prstGeom prst="rect">
            <a:avLst/>
          </a:prstGeom>
          <a:solidFill>
            <a:srgbClr val="252833"/>
          </a:solidFill>
          <a:ln/>
        </p:spPr>
      </p:sp>
      <p:sp>
        <p:nvSpPr>
          <p:cNvPr id="4" name="Text 2"/>
          <p:cNvSpPr/>
          <p:nvPr/>
        </p:nvSpPr>
        <p:spPr>
          <a:xfrm>
            <a:off x="4054435" y="733306"/>
            <a:ext cx="4792980" cy="611148"/>
          </a:xfrm>
          <a:prstGeom prst="rect">
            <a:avLst/>
          </a:prstGeom>
          <a:noFill/>
          <a:ln/>
        </p:spPr>
        <p:txBody>
          <a:bodyPr wrap="none" rtlCol="0" anchor="t"/>
          <a:lstStyle/>
          <a:p>
            <a:pPr algn="ctr" indent="0" marL="0">
              <a:lnSpc>
                <a:spcPts val="4812"/>
              </a:lnSpc>
              <a:buNone/>
            </a:pPr>
            <a:r>
              <a:rPr lang="en-US" sz="3850" dirty="0">
                <a:solidFill>
                  <a:srgbClr val="6EB9FC"/>
                </a:solidFill>
                <a:latin typeface="Lora" pitchFamily="34" charset="0"/>
                <a:ea typeface="Lora" pitchFamily="34" charset="-122"/>
                <a:cs typeface="Lora" pitchFamily="34" charset="-120"/>
              </a:rPr>
              <a:t>            Terminal Shell</a:t>
            </a:r>
            <a:endParaRPr lang="en-US" sz="3850" dirty="0"/>
          </a:p>
        </p:txBody>
      </p:sp>
      <p:pic>
        <p:nvPicPr>
          <p:cNvPr id="5" name="Image 0" descr="preencoded.png">    </p:cNvPr>
          <p:cNvPicPr>
            <a:picLocks noChangeAspect="1"/>
          </p:cNvPicPr>
          <p:nvPr/>
        </p:nvPicPr>
        <p:blipFill>
          <a:blip r:embed="rId1"/>
          <a:stretch>
            <a:fillRect/>
          </a:stretch>
        </p:blipFill>
        <p:spPr>
          <a:xfrm>
            <a:off x="11593830" y="757714"/>
            <a:ext cx="1250990" cy="231934"/>
          </a:xfrm>
          <a:prstGeom prst="rect">
            <a:avLst/>
          </a:prstGeom>
        </p:spPr>
      </p:pic>
      <p:pic>
        <p:nvPicPr>
          <p:cNvPr id="6" name="Image 1" descr="preencoded.png">    </p:cNvPr>
          <p:cNvPicPr>
            <a:picLocks noChangeAspect="1"/>
          </p:cNvPicPr>
          <p:nvPr/>
        </p:nvPicPr>
        <p:blipFill>
          <a:blip r:embed="rId2"/>
          <a:stretch>
            <a:fillRect/>
          </a:stretch>
        </p:blipFill>
        <p:spPr>
          <a:xfrm>
            <a:off x="4919305" y="1759863"/>
            <a:ext cx="4791670" cy="2615803"/>
          </a:xfrm>
          <a:prstGeom prst="rect">
            <a:avLst/>
          </a:prstGeom>
        </p:spPr>
      </p:pic>
      <p:pic>
        <p:nvPicPr>
          <p:cNvPr id="7" name="Image 2" descr="preencoded.png">    </p:cNvPr>
          <p:cNvPicPr>
            <a:picLocks noChangeAspect="1"/>
          </p:cNvPicPr>
          <p:nvPr/>
        </p:nvPicPr>
        <p:blipFill>
          <a:blip r:embed="rId3"/>
          <a:stretch>
            <a:fillRect/>
          </a:stretch>
        </p:blipFill>
        <p:spPr>
          <a:xfrm>
            <a:off x="2939415" y="4722495"/>
            <a:ext cx="4131469" cy="2786896"/>
          </a:xfrm>
          <a:prstGeom prst="rect">
            <a:avLst/>
          </a:prstGeom>
        </p:spPr>
      </p:pic>
      <p:pic>
        <p:nvPicPr>
          <p:cNvPr id="8" name="Image 3" descr="preencoded.png">    </p:cNvPr>
          <p:cNvPicPr>
            <a:picLocks noChangeAspect="1"/>
          </p:cNvPicPr>
          <p:nvPr/>
        </p:nvPicPr>
        <p:blipFill>
          <a:blip r:embed="rId4"/>
          <a:stretch>
            <a:fillRect/>
          </a:stretch>
        </p:blipFill>
        <p:spPr>
          <a:xfrm>
            <a:off x="7192804" y="4722495"/>
            <a:ext cx="4368403" cy="2786896"/>
          </a:xfrm>
          <a:prstGeom prst="rect">
            <a:avLst/>
          </a:prstGeom>
        </p:spPr>
      </p:pic>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981"/>
          </a:xfrm>
          <a:prstGeom prst="rect">
            <a:avLst/>
          </a:prstGeom>
          <a:solidFill>
            <a:srgbClr val="252833"/>
          </a:solidFill>
          <a:ln/>
        </p:spPr>
      </p:sp>
      <p:sp>
        <p:nvSpPr>
          <p:cNvPr id="4" name="Text 2"/>
          <p:cNvSpPr/>
          <p:nvPr/>
        </p:nvSpPr>
        <p:spPr>
          <a:xfrm>
            <a:off x="1183243" y="814388"/>
            <a:ext cx="4343400" cy="678656"/>
          </a:xfrm>
          <a:prstGeom prst="rect">
            <a:avLst/>
          </a:prstGeom>
          <a:noFill/>
          <a:ln/>
        </p:spPr>
        <p:txBody>
          <a:bodyPr wrap="none" rtlCol="0" anchor="t"/>
          <a:lstStyle/>
          <a:p>
            <a:pPr indent="0" marL="0">
              <a:lnSpc>
                <a:spcPts val="5344"/>
              </a:lnSpc>
              <a:buNone/>
            </a:pPr>
            <a:r>
              <a:rPr lang="en-US" sz="4275" dirty="0">
                <a:solidFill>
                  <a:srgbClr val="6EB9FC"/>
                </a:solidFill>
                <a:latin typeface="Lora" pitchFamily="34" charset="0"/>
                <a:ea typeface="Lora" pitchFamily="34" charset="-122"/>
                <a:cs typeface="Lora" pitchFamily="34" charset="-120"/>
              </a:rPr>
              <a:t>Consultas</a:t>
            </a:r>
            <a:endParaRPr lang="en-US" sz="4275" dirty="0"/>
          </a:p>
        </p:txBody>
      </p:sp>
      <p:pic>
        <p:nvPicPr>
          <p:cNvPr id="5" name="Image 0" descr="preencoded.png">    </p:cNvPr>
          <p:cNvPicPr>
            <a:picLocks noChangeAspect="1"/>
          </p:cNvPicPr>
          <p:nvPr/>
        </p:nvPicPr>
        <p:blipFill>
          <a:blip r:embed="rId1"/>
          <a:stretch>
            <a:fillRect/>
          </a:stretch>
        </p:blipFill>
        <p:spPr>
          <a:xfrm>
            <a:off x="12065437" y="841534"/>
            <a:ext cx="1389102" cy="257651"/>
          </a:xfrm>
          <a:prstGeom prst="rect">
            <a:avLst/>
          </a:prstGeom>
        </p:spPr>
      </p:pic>
      <p:pic>
        <p:nvPicPr>
          <p:cNvPr id="6" name="Image 1" descr="preencoded.png">    </p:cNvPr>
          <p:cNvPicPr>
            <a:picLocks noChangeAspect="1"/>
          </p:cNvPicPr>
          <p:nvPr/>
        </p:nvPicPr>
        <p:blipFill>
          <a:blip r:embed="rId2"/>
          <a:stretch>
            <a:fillRect/>
          </a:stretch>
        </p:blipFill>
        <p:spPr>
          <a:xfrm>
            <a:off x="1415296" y="2094547"/>
            <a:ext cx="7306151" cy="2606040"/>
          </a:xfrm>
          <a:prstGeom prst="rect">
            <a:avLst/>
          </a:prstGeom>
        </p:spPr>
      </p:pic>
      <p:pic>
        <p:nvPicPr>
          <p:cNvPr id="7" name="Image 2" descr="preencoded.png">    </p:cNvPr>
          <p:cNvPicPr>
            <a:picLocks noChangeAspect="1"/>
          </p:cNvPicPr>
          <p:nvPr/>
        </p:nvPicPr>
        <p:blipFill>
          <a:blip r:embed="rId3"/>
          <a:stretch>
            <a:fillRect/>
          </a:stretch>
        </p:blipFill>
        <p:spPr>
          <a:xfrm>
            <a:off x="8843367" y="2094547"/>
            <a:ext cx="4371618" cy="2606040"/>
          </a:xfrm>
          <a:prstGeom prst="rect">
            <a:avLst/>
          </a:prstGeom>
        </p:spPr>
      </p:pic>
      <p:pic>
        <p:nvPicPr>
          <p:cNvPr id="8" name="Image 3" descr="preencoded.png">    </p:cNvPr>
          <p:cNvPicPr>
            <a:picLocks noChangeAspect="1"/>
          </p:cNvPicPr>
          <p:nvPr/>
        </p:nvPicPr>
        <p:blipFill>
          <a:blip r:embed="rId4"/>
          <a:stretch>
            <a:fillRect/>
          </a:stretch>
        </p:blipFill>
        <p:spPr>
          <a:xfrm>
            <a:off x="4709041" y="4822508"/>
            <a:ext cx="5212080" cy="2606040"/>
          </a:xfrm>
          <a:prstGeom prst="rect">
            <a:avLst/>
          </a:prstGeom>
        </p:spPr>
      </p:pic>
      <p:pic>
        <p:nvPicPr>
          <p:cNvPr id="9"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121569" y="823436"/>
            <a:ext cx="5059680" cy="685443"/>
          </a:xfrm>
          <a:prstGeom prst="rect">
            <a:avLst/>
          </a:prstGeom>
          <a:noFill/>
          <a:ln/>
        </p:spPr>
        <p:txBody>
          <a:bodyPr wrap="none" rtlCol="0" anchor="t"/>
          <a:lstStyle/>
          <a:p>
            <a:pPr indent="0" marL="0">
              <a:lnSpc>
                <a:spcPts val="5398"/>
              </a:lnSpc>
              <a:buNone/>
            </a:pPr>
            <a:r>
              <a:rPr lang="en-US" sz="4318" dirty="0">
                <a:solidFill>
                  <a:srgbClr val="6EB9FC"/>
                </a:solidFill>
                <a:latin typeface="Lora" pitchFamily="34" charset="0"/>
                <a:ea typeface="Lora" pitchFamily="34" charset="-122"/>
                <a:cs typeface="Lora" pitchFamily="34" charset="-120"/>
              </a:rPr>
              <a:t>Básico de MongoDB</a:t>
            </a:r>
            <a:endParaRPr lang="en-US" sz="4318" dirty="0"/>
          </a:p>
        </p:txBody>
      </p:sp>
      <p:pic>
        <p:nvPicPr>
          <p:cNvPr id="5" name="Image 0" descr="preencoded.png">    </p:cNvPr>
          <p:cNvPicPr>
            <a:picLocks noChangeAspect="1"/>
          </p:cNvPicPr>
          <p:nvPr/>
        </p:nvPicPr>
        <p:blipFill>
          <a:blip r:embed="rId1"/>
          <a:stretch>
            <a:fillRect/>
          </a:stretch>
        </p:blipFill>
        <p:spPr>
          <a:xfrm>
            <a:off x="12113062" y="850821"/>
            <a:ext cx="1403152" cy="260152"/>
          </a:xfrm>
          <a:prstGeom prst="rect">
            <a:avLst/>
          </a:prstGeom>
        </p:spPr>
      </p:pic>
      <p:sp>
        <p:nvSpPr>
          <p:cNvPr id="6" name="Text 3"/>
          <p:cNvSpPr/>
          <p:nvPr/>
        </p:nvSpPr>
        <p:spPr>
          <a:xfrm>
            <a:off x="1121569" y="1974890"/>
            <a:ext cx="12387143" cy="701754"/>
          </a:xfrm>
          <a:prstGeom prst="rect">
            <a:avLst/>
          </a:prstGeom>
          <a:noFill/>
          <a:ln/>
        </p:spPr>
        <p:txBody>
          <a:bodyPr wrap="square" rtlCol="0" anchor="t"/>
          <a:lstStyle/>
          <a:p>
            <a:pPr indent="0" marL="0">
              <a:lnSpc>
                <a:spcPts val="2764"/>
              </a:lnSpc>
              <a:buNone/>
            </a:pPr>
            <a:r>
              <a:rPr lang="en-US" sz="1727" dirty="0">
                <a:solidFill>
                  <a:srgbClr val="D6E5EF"/>
                </a:solidFill>
                <a:latin typeface="Source Sans Pro" pitchFamily="34" charset="0"/>
                <a:ea typeface="Source Sans Pro" pitchFamily="34" charset="-122"/>
                <a:cs typeface="Source Sans Pro" pitchFamily="34" charset="-120"/>
              </a:rPr>
              <a:t>O MongoDB é um banco de dados NoSQL de código aberto, projetado para armazenar, processar e analisar grandes quantidades de dados de maneira eficiente.</a:t>
            </a:r>
            <a:endParaRPr lang="en-US" sz="1727" dirty="0"/>
          </a:p>
        </p:txBody>
      </p:sp>
      <p:pic>
        <p:nvPicPr>
          <p:cNvPr id="7" name="Image 1" descr="preencoded.png">    </p:cNvPr>
          <p:cNvPicPr>
            <a:picLocks noChangeAspect="1"/>
          </p:cNvPicPr>
          <p:nvPr/>
        </p:nvPicPr>
        <p:blipFill>
          <a:blip r:embed="rId2"/>
          <a:stretch>
            <a:fillRect/>
          </a:stretch>
        </p:blipFill>
        <p:spPr>
          <a:xfrm>
            <a:off x="1121569" y="2923342"/>
            <a:ext cx="6029087" cy="3726180"/>
          </a:xfrm>
          <a:prstGeom prst="rect">
            <a:avLst/>
          </a:prstGeom>
        </p:spPr>
      </p:pic>
      <p:sp>
        <p:nvSpPr>
          <p:cNvPr id="8" name="Text 4"/>
          <p:cNvSpPr/>
          <p:nvPr/>
        </p:nvSpPr>
        <p:spPr>
          <a:xfrm>
            <a:off x="1121569" y="6923603"/>
            <a:ext cx="6029087" cy="701754"/>
          </a:xfrm>
          <a:prstGeom prst="rect">
            <a:avLst/>
          </a:prstGeom>
          <a:noFill/>
          <a:ln/>
        </p:spPr>
        <p:txBody>
          <a:bodyPr wrap="square" rtlCol="0" anchor="t"/>
          <a:lstStyle/>
          <a:p>
            <a:pPr algn="ctr" indent="0" marL="0">
              <a:lnSpc>
                <a:spcPts val="2764"/>
              </a:lnSpc>
              <a:buNone/>
            </a:pPr>
            <a:r>
              <a:rPr lang="en-US" sz="1727" dirty="0">
                <a:solidFill>
                  <a:srgbClr val="D6E5EF"/>
                </a:solidFill>
                <a:latin typeface="Source Sans Pro" pitchFamily="34" charset="0"/>
                <a:ea typeface="Source Sans Pro" pitchFamily="34" charset="-122"/>
                <a:cs typeface="Source Sans Pro" pitchFamily="34" charset="-120"/>
              </a:rPr>
              <a:t>O MongoDB foi criado em 2007 por Dwight Merriman e Eliot Horowitz.</a:t>
            </a:r>
            <a:endParaRPr lang="en-US" sz="1727" dirty="0"/>
          </a:p>
        </p:txBody>
      </p:sp>
      <p:pic>
        <p:nvPicPr>
          <p:cNvPr id="9" name="Image 2" descr="preencoded.png">    </p:cNvPr>
          <p:cNvPicPr>
            <a:picLocks noChangeAspect="1"/>
          </p:cNvPicPr>
          <p:nvPr/>
        </p:nvPicPr>
        <p:blipFill>
          <a:blip r:embed="rId3"/>
          <a:stretch>
            <a:fillRect/>
          </a:stretch>
        </p:blipFill>
        <p:spPr>
          <a:xfrm>
            <a:off x="7479625" y="2923342"/>
            <a:ext cx="6029087" cy="3726180"/>
          </a:xfrm>
          <a:prstGeom prst="rect">
            <a:avLst/>
          </a:prstGeom>
        </p:spPr>
      </p:pic>
      <p:sp>
        <p:nvSpPr>
          <p:cNvPr id="10" name="Text 5"/>
          <p:cNvSpPr/>
          <p:nvPr/>
        </p:nvSpPr>
        <p:spPr>
          <a:xfrm>
            <a:off x="7479625" y="6923603"/>
            <a:ext cx="6029087" cy="701754"/>
          </a:xfrm>
          <a:prstGeom prst="rect">
            <a:avLst/>
          </a:prstGeom>
          <a:noFill/>
          <a:ln/>
        </p:spPr>
        <p:txBody>
          <a:bodyPr wrap="square" rtlCol="0" anchor="t"/>
          <a:lstStyle/>
          <a:p>
            <a:pPr algn="ctr" indent="0" marL="0">
              <a:lnSpc>
                <a:spcPts val="2764"/>
              </a:lnSpc>
              <a:buNone/>
            </a:pPr>
            <a:r>
              <a:rPr lang="en-US" sz="1727" dirty="0">
                <a:solidFill>
                  <a:srgbClr val="D6E5EF"/>
                </a:solidFill>
                <a:latin typeface="Source Sans Pro" pitchFamily="34" charset="0"/>
                <a:ea typeface="Source Sans Pro" pitchFamily="34" charset="-122"/>
                <a:cs typeface="Source Sans Pro" pitchFamily="34" charset="-120"/>
              </a:rPr>
              <a:t>Hoje, é amplamente utilizado em aplicações web e móveis, assim como em plataformas de análise de dados.</a:t>
            </a:r>
            <a:endParaRPr lang="en-US" sz="1727"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975723" y="709613"/>
            <a:ext cx="3782020" cy="590907"/>
          </a:xfrm>
          <a:prstGeom prst="rect">
            <a:avLst/>
          </a:prstGeom>
          <a:noFill/>
          <a:ln/>
        </p:spPr>
        <p:txBody>
          <a:bodyPr wrap="none" rtlCol="0" anchor="t"/>
          <a:lstStyle/>
          <a:p>
            <a:pPr indent="0" marL="0">
              <a:lnSpc>
                <a:spcPts val="4653"/>
              </a:lnSpc>
              <a:buNone/>
            </a:pPr>
            <a:r>
              <a:rPr lang="en-US" sz="3723" dirty="0">
                <a:solidFill>
                  <a:srgbClr val="6EB9FC"/>
                </a:solidFill>
                <a:latin typeface="Lora" pitchFamily="34" charset="0"/>
                <a:ea typeface="Lora" pitchFamily="34" charset="-122"/>
                <a:cs typeface="Lora" pitchFamily="34" charset="-120"/>
              </a:rPr>
              <a:t>Integrantes:</a:t>
            </a:r>
            <a:endParaRPr lang="en-US" sz="3723" dirty="0"/>
          </a:p>
        </p:txBody>
      </p:sp>
      <p:pic>
        <p:nvPicPr>
          <p:cNvPr id="5" name="Image 0" descr="preencoded.png">    </p:cNvPr>
          <p:cNvPicPr>
            <a:picLocks noChangeAspect="1"/>
          </p:cNvPicPr>
          <p:nvPr/>
        </p:nvPicPr>
        <p:blipFill>
          <a:blip r:embed="rId1"/>
          <a:stretch>
            <a:fillRect/>
          </a:stretch>
        </p:blipFill>
        <p:spPr>
          <a:xfrm>
            <a:off x="11452384" y="733187"/>
            <a:ext cx="1209675" cy="224314"/>
          </a:xfrm>
          <a:prstGeom prst="rect">
            <a:avLst/>
          </a:prstGeom>
        </p:spPr>
      </p:pic>
      <p:pic>
        <p:nvPicPr>
          <p:cNvPr id="6" name="Image 1" descr="preencoded.png">    </p:cNvPr>
          <p:cNvPicPr>
            <a:picLocks noChangeAspect="1"/>
          </p:cNvPicPr>
          <p:nvPr/>
        </p:nvPicPr>
        <p:blipFill>
          <a:blip r:embed="rId2"/>
          <a:stretch>
            <a:fillRect/>
          </a:stretch>
        </p:blipFill>
        <p:spPr>
          <a:xfrm>
            <a:off x="1975723" y="1702237"/>
            <a:ext cx="10678835" cy="6006822"/>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534841" y="1473518"/>
            <a:ext cx="7597140" cy="694373"/>
          </a:xfrm>
          <a:prstGeom prst="rect">
            <a:avLst/>
          </a:prstGeom>
          <a:noFill/>
          <a:ln/>
        </p:spPr>
        <p:txBody>
          <a:bodyPr wrap="none" rtlCol="0" anchor="t"/>
          <a:lstStyle/>
          <a:p>
            <a:pPr algn="ctr" indent="0" marL="0">
              <a:lnSpc>
                <a:spcPts val="5468"/>
              </a:lnSpc>
              <a:buNone/>
            </a:pPr>
            <a:r>
              <a:rPr lang="en-US" sz="4374" dirty="0">
                <a:solidFill>
                  <a:srgbClr val="6EB9FC"/>
                </a:solidFill>
                <a:latin typeface="Lora" pitchFamily="34" charset="0"/>
                <a:ea typeface="Lora" pitchFamily="34" charset="-122"/>
                <a:cs typeface="Lora" pitchFamily="34" charset="-120"/>
              </a:rPr>
              <a:t>Manipulando Dados no Colab</a:t>
            </a:r>
            <a:endParaRPr lang="en-US" sz="4374" dirty="0"/>
          </a:p>
        </p:txBody>
      </p:sp>
      <p:pic>
        <p:nvPicPr>
          <p:cNvPr id="5" name="Image 0" descr="preencoded.png">    </p:cNvPr>
          <p:cNvPicPr>
            <a:picLocks noChangeAspect="1"/>
          </p:cNvPicPr>
          <p:nvPr/>
        </p:nvPicPr>
        <p:blipFill>
          <a:blip r:embed="rId1"/>
          <a:stretch>
            <a:fillRect/>
          </a:stretch>
        </p:blipFill>
        <p:spPr>
          <a:xfrm>
            <a:off x="12175093" y="1501259"/>
            <a:ext cx="1421368" cy="263604"/>
          </a:xfrm>
          <a:prstGeom prst="rect">
            <a:avLst/>
          </a:prstGeom>
        </p:spPr>
      </p:pic>
      <p:sp>
        <p:nvSpPr>
          <p:cNvPr id="6" name="Shape 3"/>
          <p:cNvSpPr/>
          <p:nvPr/>
        </p:nvSpPr>
        <p:spPr>
          <a:xfrm>
            <a:off x="1041321" y="2973229"/>
            <a:ext cx="12547640" cy="15240"/>
          </a:xfrm>
          <a:prstGeom prst="rect">
            <a:avLst/>
          </a:prstGeom>
          <a:solidFill>
            <a:srgbClr val="6EB9FC"/>
          </a:solidFill>
          <a:ln/>
        </p:spPr>
      </p:sp>
      <p:sp>
        <p:nvSpPr>
          <p:cNvPr id="7" name="Shape 4"/>
          <p:cNvSpPr/>
          <p:nvPr/>
        </p:nvSpPr>
        <p:spPr>
          <a:xfrm>
            <a:off x="3050858" y="2973169"/>
            <a:ext cx="15240" cy="777597"/>
          </a:xfrm>
          <a:prstGeom prst="rect">
            <a:avLst/>
          </a:prstGeom>
          <a:solidFill>
            <a:srgbClr val="6EB9FC"/>
          </a:solidFill>
          <a:ln/>
        </p:spPr>
      </p:sp>
      <p:sp>
        <p:nvSpPr>
          <p:cNvPr id="8" name="Shape 5"/>
          <p:cNvSpPr/>
          <p:nvPr/>
        </p:nvSpPr>
        <p:spPr>
          <a:xfrm>
            <a:off x="2808565" y="2723257"/>
            <a:ext cx="499943" cy="499943"/>
          </a:xfrm>
          <a:prstGeom prst="roundRect">
            <a:avLst>
              <a:gd name="adj" fmla="val 13333"/>
            </a:avLst>
          </a:prstGeom>
          <a:solidFill>
            <a:srgbClr val="2F3343"/>
          </a:solidFill>
          <a:ln/>
        </p:spPr>
      </p:sp>
      <p:sp>
        <p:nvSpPr>
          <p:cNvPr id="9" name="Text 6"/>
          <p:cNvSpPr/>
          <p:nvPr/>
        </p:nvSpPr>
        <p:spPr>
          <a:xfrm>
            <a:off x="2997518" y="2764929"/>
            <a:ext cx="12192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pic>
        <p:nvPicPr>
          <p:cNvPr id="10" name="Image 1" descr="preencoded.png">    </p:cNvPr>
          <p:cNvPicPr>
            <a:picLocks noChangeAspect="1"/>
          </p:cNvPicPr>
          <p:nvPr/>
        </p:nvPicPr>
        <p:blipFill>
          <a:blip r:embed="rId2"/>
          <a:stretch>
            <a:fillRect/>
          </a:stretch>
        </p:blipFill>
        <p:spPr>
          <a:xfrm>
            <a:off x="1832848" y="3973116"/>
            <a:ext cx="2451378" cy="1440894"/>
          </a:xfrm>
          <a:prstGeom prst="rect">
            <a:avLst/>
          </a:prstGeom>
        </p:spPr>
      </p:pic>
      <p:sp>
        <p:nvSpPr>
          <p:cNvPr id="11" name="Text 7"/>
          <p:cNvSpPr/>
          <p:nvPr/>
        </p:nvSpPr>
        <p:spPr>
          <a:xfrm>
            <a:off x="1698308" y="5663922"/>
            <a:ext cx="272034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Criação Database</a:t>
            </a:r>
            <a:endParaRPr lang="en-US" sz="2624" dirty="0"/>
          </a:p>
        </p:txBody>
      </p:sp>
      <p:sp>
        <p:nvSpPr>
          <p:cNvPr id="12" name="Shape 8"/>
          <p:cNvSpPr/>
          <p:nvPr/>
        </p:nvSpPr>
        <p:spPr>
          <a:xfrm>
            <a:off x="7307461" y="2973169"/>
            <a:ext cx="15240" cy="777597"/>
          </a:xfrm>
          <a:prstGeom prst="rect">
            <a:avLst/>
          </a:prstGeom>
          <a:solidFill>
            <a:srgbClr val="6EB9FC"/>
          </a:solidFill>
          <a:ln/>
        </p:spPr>
      </p:sp>
      <p:sp>
        <p:nvSpPr>
          <p:cNvPr id="13" name="Shape 9"/>
          <p:cNvSpPr/>
          <p:nvPr/>
        </p:nvSpPr>
        <p:spPr>
          <a:xfrm>
            <a:off x="7065169" y="2723257"/>
            <a:ext cx="499943" cy="499943"/>
          </a:xfrm>
          <a:prstGeom prst="roundRect">
            <a:avLst>
              <a:gd name="adj" fmla="val 13333"/>
            </a:avLst>
          </a:prstGeom>
          <a:solidFill>
            <a:srgbClr val="2F3343"/>
          </a:solidFill>
          <a:ln/>
        </p:spPr>
      </p:sp>
      <p:sp>
        <p:nvSpPr>
          <p:cNvPr id="14" name="Text 10"/>
          <p:cNvSpPr/>
          <p:nvPr/>
        </p:nvSpPr>
        <p:spPr>
          <a:xfrm>
            <a:off x="7227451" y="2764929"/>
            <a:ext cx="17526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pic>
        <p:nvPicPr>
          <p:cNvPr id="15" name="Image 2" descr="preencoded.png">    </p:cNvPr>
          <p:cNvPicPr>
            <a:picLocks noChangeAspect="1"/>
          </p:cNvPicPr>
          <p:nvPr/>
        </p:nvPicPr>
        <p:blipFill>
          <a:blip r:embed="rId3"/>
          <a:stretch>
            <a:fillRect/>
          </a:stretch>
        </p:blipFill>
        <p:spPr>
          <a:xfrm>
            <a:off x="5520095" y="3973116"/>
            <a:ext cx="3590092" cy="2338626"/>
          </a:xfrm>
          <a:prstGeom prst="rect">
            <a:avLst/>
          </a:prstGeom>
        </p:spPr>
      </p:pic>
      <p:sp>
        <p:nvSpPr>
          <p:cNvPr id="16" name="Text 11"/>
          <p:cNvSpPr/>
          <p:nvPr/>
        </p:nvSpPr>
        <p:spPr>
          <a:xfrm>
            <a:off x="5966341" y="6561653"/>
            <a:ext cx="269748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Adição dos dados</a:t>
            </a:r>
            <a:endParaRPr lang="en-US" sz="2624" dirty="0"/>
          </a:p>
        </p:txBody>
      </p:sp>
      <p:sp>
        <p:nvSpPr>
          <p:cNvPr id="17" name="Shape 12"/>
          <p:cNvSpPr/>
          <p:nvPr/>
        </p:nvSpPr>
        <p:spPr>
          <a:xfrm>
            <a:off x="11564064" y="2973169"/>
            <a:ext cx="15240" cy="777597"/>
          </a:xfrm>
          <a:prstGeom prst="rect">
            <a:avLst/>
          </a:prstGeom>
          <a:solidFill>
            <a:srgbClr val="6EB9FC"/>
          </a:solidFill>
          <a:ln/>
        </p:spPr>
      </p:sp>
      <p:sp>
        <p:nvSpPr>
          <p:cNvPr id="18" name="Shape 13"/>
          <p:cNvSpPr/>
          <p:nvPr/>
        </p:nvSpPr>
        <p:spPr>
          <a:xfrm>
            <a:off x="11321772" y="2723257"/>
            <a:ext cx="499943" cy="499943"/>
          </a:xfrm>
          <a:prstGeom prst="roundRect">
            <a:avLst>
              <a:gd name="adj" fmla="val 13333"/>
            </a:avLst>
          </a:prstGeom>
          <a:solidFill>
            <a:srgbClr val="2F3343"/>
          </a:solidFill>
          <a:ln/>
        </p:spPr>
      </p:sp>
      <p:sp>
        <p:nvSpPr>
          <p:cNvPr id="19" name="Text 14"/>
          <p:cNvSpPr/>
          <p:nvPr/>
        </p:nvSpPr>
        <p:spPr>
          <a:xfrm>
            <a:off x="11480244" y="2764929"/>
            <a:ext cx="18288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pic>
        <p:nvPicPr>
          <p:cNvPr id="20" name="Image 3" descr="preencoded.png">    </p:cNvPr>
          <p:cNvPicPr>
            <a:picLocks noChangeAspect="1"/>
          </p:cNvPicPr>
          <p:nvPr/>
        </p:nvPicPr>
        <p:blipFill>
          <a:blip r:embed="rId4"/>
          <a:stretch>
            <a:fillRect/>
          </a:stretch>
        </p:blipFill>
        <p:spPr>
          <a:xfrm>
            <a:off x="10520243" y="3973116"/>
            <a:ext cx="2102882" cy="1565791"/>
          </a:xfrm>
          <a:prstGeom prst="rect">
            <a:avLst/>
          </a:prstGeom>
        </p:spPr>
      </p:pic>
      <p:sp>
        <p:nvSpPr>
          <p:cNvPr id="21" name="Text 15"/>
          <p:cNvSpPr/>
          <p:nvPr/>
        </p:nvSpPr>
        <p:spPr>
          <a:xfrm>
            <a:off x="9921954" y="5788819"/>
            <a:ext cx="329946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Verificando os Dados</a:t>
            </a:r>
            <a:endParaRPr lang="en-US" sz="2624" dirty="0"/>
          </a:p>
        </p:txBody>
      </p:sp>
      <p:sp>
        <p:nvSpPr>
          <p:cNvPr id="22" name="Text 16"/>
          <p:cNvSpPr/>
          <p:nvPr/>
        </p:nvSpPr>
        <p:spPr>
          <a:xfrm>
            <a:off x="9776698" y="6427470"/>
            <a:ext cx="3590092" cy="355402"/>
          </a:xfrm>
          <a:prstGeom prst="rect">
            <a:avLst/>
          </a:prstGeom>
          <a:noFill/>
          <a:ln/>
        </p:spPr>
        <p:txBody>
          <a:bodyPr wrap="none" rtlCol="0" anchor="t"/>
          <a:lstStyle/>
          <a:p>
            <a:pPr algn="ctr" indent="0" marL="0">
              <a:lnSpc>
                <a:spcPts val="2799"/>
              </a:lnSpc>
              <a:buNone/>
            </a:pPr>
            <a:endParaRPr lang="en-US" sz="1750" dirty="0"/>
          </a:p>
        </p:txBody>
      </p:sp>
      <p:pic>
        <p:nvPicPr>
          <p:cNvPr id="23"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5910"/>
          </a:xfrm>
          <a:prstGeom prst="rect">
            <a:avLst/>
          </a:prstGeom>
          <a:solidFill>
            <a:srgbClr val="252833"/>
          </a:solidFill>
          <a:ln/>
        </p:spPr>
      </p:sp>
      <p:sp>
        <p:nvSpPr>
          <p:cNvPr id="4" name="Text 2"/>
          <p:cNvSpPr/>
          <p:nvPr/>
        </p:nvSpPr>
        <p:spPr>
          <a:xfrm>
            <a:off x="3549491" y="806291"/>
            <a:ext cx="5631180" cy="671870"/>
          </a:xfrm>
          <a:prstGeom prst="rect">
            <a:avLst/>
          </a:prstGeom>
          <a:noFill/>
          <a:ln/>
        </p:spPr>
        <p:txBody>
          <a:bodyPr wrap="none" rtlCol="0" anchor="t"/>
          <a:lstStyle/>
          <a:p>
            <a:pPr algn="ctr" indent="0" marL="0">
              <a:lnSpc>
                <a:spcPts val="5291"/>
              </a:lnSpc>
              <a:buNone/>
            </a:pPr>
            <a:r>
              <a:rPr lang="en-US" sz="4233" dirty="0">
                <a:solidFill>
                  <a:srgbClr val="6EB9FC"/>
                </a:solidFill>
                <a:latin typeface="Lora" pitchFamily="34" charset="0"/>
                <a:ea typeface="Lora" pitchFamily="34" charset="-122"/>
                <a:cs typeface="Lora" pitchFamily="34" charset="-120"/>
              </a:rPr>
              <a:t>Descrição do Trabalho</a:t>
            </a:r>
            <a:endParaRPr lang="en-US" sz="4233" dirty="0"/>
          </a:p>
        </p:txBody>
      </p:sp>
      <p:pic>
        <p:nvPicPr>
          <p:cNvPr id="5" name="Image 0" descr="preencoded.png">    </p:cNvPr>
          <p:cNvPicPr>
            <a:picLocks noChangeAspect="1"/>
          </p:cNvPicPr>
          <p:nvPr/>
        </p:nvPicPr>
        <p:blipFill>
          <a:blip r:embed="rId1"/>
          <a:stretch>
            <a:fillRect/>
          </a:stretch>
        </p:blipFill>
        <p:spPr>
          <a:xfrm>
            <a:off x="12018645" y="833080"/>
            <a:ext cx="1375529" cy="255032"/>
          </a:xfrm>
          <a:prstGeom prst="rect">
            <a:avLst/>
          </a:prstGeom>
        </p:spPr>
      </p:pic>
      <p:pic>
        <p:nvPicPr>
          <p:cNvPr id="6" name="Image 1" descr="preencoded.png">    </p:cNvPr>
          <p:cNvPicPr>
            <a:picLocks noChangeAspect="1"/>
          </p:cNvPicPr>
          <p:nvPr/>
        </p:nvPicPr>
        <p:blipFill>
          <a:blip r:embed="rId2"/>
          <a:stretch>
            <a:fillRect/>
          </a:stretch>
        </p:blipFill>
        <p:spPr>
          <a:xfrm>
            <a:off x="1479828" y="2073831"/>
            <a:ext cx="1944767" cy="1451372"/>
          </a:xfrm>
          <a:prstGeom prst="rect">
            <a:avLst/>
          </a:prstGeom>
        </p:spPr>
      </p:pic>
      <p:pic>
        <p:nvPicPr>
          <p:cNvPr id="7" name="Image 2" descr="preencoded.png">    </p:cNvPr>
          <p:cNvPicPr>
            <a:picLocks noChangeAspect="1"/>
          </p:cNvPicPr>
          <p:nvPr/>
        </p:nvPicPr>
        <p:blipFill>
          <a:blip r:embed="rId3"/>
          <a:stretch>
            <a:fillRect/>
          </a:stretch>
        </p:blipFill>
        <p:spPr>
          <a:xfrm>
            <a:off x="3546515" y="2073831"/>
            <a:ext cx="2409230" cy="1451372"/>
          </a:xfrm>
          <a:prstGeom prst="rect">
            <a:avLst/>
          </a:prstGeom>
        </p:spPr>
      </p:pic>
      <p:pic>
        <p:nvPicPr>
          <p:cNvPr id="8" name="Image 3" descr="preencoded.png">    </p:cNvPr>
          <p:cNvPicPr>
            <a:picLocks noChangeAspect="1"/>
          </p:cNvPicPr>
          <p:nvPr/>
        </p:nvPicPr>
        <p:blipFill>
          <a:blip r:embed="rId4"/>
          <a:stretch>
            <a:fillRect/>
          </a:stretch>
        </p:blipFill>
        <p:spPr>
          <a:xfrm>
            <a:off x="6077664" y="2073831"/>
            <a:ext cx="5002530" cy="1451372"/>
          </a:xfrm>
          <a:prstGeom prst="rect">
            <a:avLst/>
          </a:prstGeom>
        </p:spPr>
      </p:pic>
      <p:pic>
        <p:nvPicPr>
          <p:cNvPr id="9" name="Image 4" descr="preencoded.png">    </p:cNvPr>
          <p:cNvPicPr>
            <a:picLocks noChangeAspect="1"/>
          </p:cNvPicPr>
          <p:nvPr/>
        </p:nvPicPr>
        <p:blipFill>
          <a:blip r:embed="rId5"/>
          <a:stretch>
            <a:fillRect/>
          </a:stretch>
        </p:blipFill>
        <p:spPr>
          <a:xfrm>
            <a:off x="11202114" y="2073831"/>
            <a:ext cx="1948458" cy="1451372"/>
          </a:xfrm>
          <a:prstGeom prst="rect">
            <a:avLst/>
          </a:prstGeom>
        </p:spPr>
      </p:pic>
      <p:pic>
        <p:nvPicPr>
          <p:cNvPr id="10" name="Image 5" descr="preencoded.png">    </p:cNvPr>
          <p:cNvPicPr>
            <a:picLocks noChangeAspect="1"/>
          </p:cNvPicPr>
          <p:nvPr/>
        </p:nvPicPr>
        <p:blipFill>
          <a:blip r:embed="rId6"/>
          <a:stretch>
            <a:fillRect/>
          </a:stretch>
        </p:blipFill>
        <p:spPr>
          <a:xfrm>
            <a:off x="1467803" y="3647122"/>
            <a:ext cx="3642836" cy="1451372"/>
          </a:xfrm>
          <a:prstGeom prst="rect">
            <a:avLst/>
          </a:prstGeom>
        </p:spPr>
      </p:pic>
      <p:pic>
        <p:nvPicPr>
          <p:cNvPr id="11" name="Image 6" descr="preencoded.png">    </p:cNvPr>
          <p:cNvPicPr>
            <a:picLocks noChangeAspect="1"/>
          </p:cNvPicPr>
          <p:nvPr/>
        </p:nvPicPr>
        <p:blipFill>
          <a:blip r:embed="rId7"/>
          <a:stretch>
            <a:fillRect/>
          </a:stretch>
        </p:blipFill>
        <p:spPr>
          <a:xfrm>
            <a:off x="5232559" y="3647122"/>
            <a:ext cx="3875842" cy="1451372"/>
          </a:xfrm>
          <a:prstGeom prst="rect">
            <a:avLst/>
          </a:prstGeom>
        </p:spPr>
      </p:pic>
      <p:pic>
        <p:nvPicPr>
          <p:cNvPr id="12" name="Image 7" descr="preencoded.png">    </p:cNvPr>
          <p:cNvPicPr>
            <a:picLocks noChangeAspect="1"/>
          </p:cNvPicPr>
          <p:nvPr/>
        </p:nvPicPr>
        <p:blipFill>
          <a:blip r:embed="rId8"/>
          <a:stretch>
            <a:fillRect/>
          </a:stretch>
        </p:blipFill>
        <p:spPr>
          <a:xfrm>
            <a:off x="9230320" y="3647122"/>
            <a:ext cx="1861780" cy="1451372"/>
          </a:xfrm>
          <a:prstGeom prst="rect">
            <a:avLst/>
          </a:prstGeom>
        </p:spPr>
      </p:pic>
      <p:pic>
        <p:nvPicPr>
          <p:cNvPr id="13" name="Image 8" descr="preencoded.png">    </p:cNvPr>
          <p:cNvPicPr>
            <a:picLocks noChangeAspect="1"/>
          </p:cNvPicPr>
          <p:nvPr/>
        </p:nvPicPr>
        <p:blipFill>
          <a:blip r:embed="rId9"/>
          <a:stretch>
            <a:fillRect/>
          </a:stretch>
        </p:blipFill>
        <p:spPr>
          <a:xfrm>
            <a:off x="11214021" y="3647122"/>
            <a:ext cx="1948458" cy="1451372"/>
          </a:xfrm>
          <a:prstGeom prst="rect">
            <a:avLst/>
          </a:prstGeom>
        </p:spPr>
      </p:pic>
      <p:pic>
        <p:nvPicPr>
          <p:cNvPr id="14" name="Image 9" descr="preencoded.png">
            <a:hlinkClick r:id="rId11" tooltip=""/>
          </p:cNvPr>
          <p:cNvPicPr>
            <a:picLocks noChangeAspect="1"/>
          </p:cNvPicPr>
          <p:nvPr/>
        </p:nvPicPr>
        <p:blipFill>
          <a:blip r:embed="rId10"/>
          <a:stretch>
            <a:fillRect/>
          </a:stretch>
        </p:blipFill>
        <p:spPr>
          <a:xfrm>
            <a:off x="1243727" y="5479137"/>
            <a:ext cx="12142946" cy="2165509"/>
          </a:xfrm>
          <a:prstGeom prst="rect">
            <a:avLst/>
          </a:prstGeom>
        </p:spPr>
      </p:pic>
      <p:pic>
        <p:nvPicPr>
          <p:cNvPr id="15" name="Image 10" descr="preencoded.png">
            <a:hlinkClick r:id="rId13" tooltip=""/>
          </p:cNvPr>
          <p:cNvPicPr>
            <a:picLocks noChangeAspect="1"/>
          </p:cNvPicPr>
          <p:nvPr/>
        </p:nvPicPr>
        <p:blipFill>
          <a:blip r:embed="rId12"/>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3291"/>
          </a:xfrm>
          <a:prstGeom prst="rect">
            <a:avLst/>
          </a:prstGeom>
          <a:solidFill>
            <a:srgbClr val="252833"/>
          </a:solidFill>
          <a:ln/>
        </p:spPr>
      </p:sp>
      <p:sp>
        <p:nvSpPr>
          <p:cNvPr id="4" name="Text 2"/>
          <p:cNvSpPr/>
          <p:nvPr/>
        </p:nvSpPr>
        <p:spPr>
          <a:xfrm>
            <a:off x="1611749" y="757357"/>
            <a:ext cx="4039910" cy="631150"/>
          </a:xfrm>
          <a:prstGeom prst="rect">
            <a:avLst/>
          </a:prstGeom>
          <a:noFill/>
          <a:ln/>
        </p:spPr>
        <p:txBody>
          <a:bodyPr wrap="none" rtlCol="0" anchor="t"/>
          <a:lstStyle/>
          <a:p>
            <a:pPr indent="0" marL="0">
              <a:lnSpc>
                <a:spcPts val="4970"/>
              </a:lnSpc>
              <a:buNone/>
            </a:pPr>
            <a:r>
              <a:rPr lang="en-US" sz="3976" dirty="0">
                <a:solidFill>
                  <a:srgbClr val="6EB9FC"/>
                </a:solidFill>
                <a:latin typeface="Lora" pitchFamily="34" charset="0"/>
                <a:ea typeface="Lora" pitchFamily="34" charset="-122"/>
                <a:cs typeface="Lora" pitchFamily="34" charset="-120"/>
              </a:rPr>
              <a:t>Looker Studio</a:t>
            </a:r>
            <a:endParaRPr lang="en-US" sz="3976" dirty="0"/>
          </a:p>
        </p:txBody>
      </p:sp>
      <p:pic>
        <p:nvPicPr>
          <p:cNvPr id="5" name="Image 0" descr="preencoded.png">    </p:cNvPr>
          <p:cNvPicPr>
            <a:picLocks noChangeAspect="1"/>
          </p:cNvPicPr>
          <p:nvPr/>
        </p:nvPicPr>
        <p:blipFill>
          <a:blip r:embed="rId1"/>
          <a:stretch>
            <a:fillRect/>
          </a:stretch>
        </p:blipFill>
        <p:spPr>
          <a:xfrm>
            <a:off x="11733967" y="782598"/>
            <a:ext cx="1292185" cy="239673"/>
          </a:xfrm>
          <a:prstGeom prst="rect">
            <a:avLst/>
          </a:prstGeom>
        </p:spPr>
      </p:pic>
      <p:sp>
        <p:nvSpPr>
          <p:cNvPr id="6" name="Text 3"/>
          <p:cNvSpPr/>
          <p:nvPr/>
        </p:nvSpPr>
        <p:spPr>
          <a:xfrm>
            <a:off x="1611749" y="1817608"/>
            <a:ext cx="11406902" cy="646509"/>
          </a:xfrm>
          <a:prstGeom prst="rect">
            <a:avLst/>
          </a:prstGeom>
          <a:noFill/>
          <a:ln/>
        </p:spPr>
        <p:txBody>
          <a:bodyPr wrap="square" rtlCol="0" anchor="t"/>
          <a:lstStyle/>
          <a:p>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Usamos o método de "</a:t>
            </a:r>
            <a:pPr indent="0" marL="0">
              <a:lnSpc>
                <a:spcPts val="2545"/>
              </a:lnSpc>
              <a:buNone/>
            </a:pPr>
            <a:r>
              <a:rPr lang="en-US" sz="1591" b="1" dirty="0">
                <a:solidFill>
                  <a:srgbClr val="D6E5EF"/>
                </a:solidFill>
                <a:latin typeface="Source Sans Pro" pitchFamily="34" charset="0"/>
                <a:ea typeface="Source Sans Pro" pitchFamily="34" charset="-122"/>
                <a:cs typeface="Source Sans Pro" pitchFamily="34" charset="-120"/>
              </a:rPr>
              <a:t>Design Thinking</a:t>
            </a:r>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a:t>
            </a:r>
            <a:pPr indent="0" marL="0">
              <a:lnSpc>
                <a:spcPts val="2545"/>
              </a:lnSpc>
              <a:buNone/>
            </a:pPr>
            <a:r>
              <a:rPr lang="en-US" sz="1591" b="1" dirty="0">
                <a:solidFill>
                  <a:srgbClr val="D6E5EF"/>
                </a:solidFill>
                <a:latin typeface="Source Sans Pro" pitchFamily="34" charset="0"/>
                <a:ea typeface="Source Sans Pro" pitchFamily="34" charset="-122"/>
                <a:cs typeface="Source Sans Pro" pitchFamily="34" charset="-120"/>
              </a:rPr>
              <a:t> </a:t>
            </a:r>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para rapidamente criarmos nosso primeiro protótipo de Dashborad e partir para a fase de testagem, aprendizagem dos pontos fortes e fracos, até a construção do produto final de nossa apresentação. </a:t>
            </a:r>
            <a:endParaRPr lang="en-US" sz="1591" dirty="0"/>
          </a:p>
        </p:txBody>
      </p:sp>
      <p:sp>
        <p:nvSpPr>
          <p:cNvPr id="7" name="Text 4"/>
          <p:cNvSpPr/>
          <p:nvPr/>
        </p:nvSpPr>
        <p:spPr>
          <a:xfrm>
            <a:off x="1611749" y="2893219"/>
            <a:ext cx="2926080" cy="386358"/>
          </a:xfrm>
          <a:prstGeom prst="rect">
            <a:avLst/>
          </a:prstGeom>
          <a:noFill/>
          <a:ln/>
        </p:spPr>
        <p:txBody>
          <a:bodyPr wrap="none" rtlCol="0" anchor="t"/>
          <a:lstStyle/>
          <a:p>
            <a:pPr indent="0" marL="0">
              <a:lnSpc>
                <a:spcPts val="2982"/>
              </a:lnSpc>
              <a:buNone/>
            </a:pPr>
            <a:r>
              <a:rPr lang="en-US" sz="2386" dirty="0">
                <a:solidFill>
                  <a:srgbClr val="6EB9FC"/>
                </a:solidFill>
                <a:latin typeface="Lora" pitchFamily="34" charset="0"/>
                <a:ea typeface="Lora" pitchFamily="34" charset="-122"/>
                <a:cs typeface="Lora" pitchFamily="34" charset="-120"/>
              </a:rPr>
              <a:t>Gráfico de Linhas </a:t>
            </a:r>
            <a:pPr indent="0" marL="0">
              <a:lnSpc>
                <a:spcPts val="2982"/>
              </a:lnSpc>
              <a:buNone/>
            </a:pPr>
            <a:r>
              <a:rPr lang="en-US" sz="2386" dirty="0">
                <a:solidFill>
                  <a:srgbClr val="000000"/>
                </a:solidFill>
                <a:latin typeface="Lora" pitchFamily="34" charset="0"/>
                <a:ea typeface="Lora" pitchFamily="34" charset="-122"/>
                <a:cs typeface="Lora" pitchFamily="34" charset="-120"/>
              </a:rPr>
              <a:t>📈</a:t>
            </a:r>
            <a:endParaRPr lang="en-US" sz="2386" dirty="0"/>
          </a:p>
        </p:txBody>
      </p:sp>
      <p:sp>
        <p:nvSpPr>
          <p:cNvPr id="8" name="Text 5"/>
          <p:cNvSpPr/>
          <p:nvPr/>
        </p:nvSpPr>
        <p:spPr>
          <a:xfrm>
            <a:off x="1611749" y="3481507"/>
            <a:ext cx="3473410" cy="646509"/>
          </a:xfrm>
          <a:prstGeom prst="rect">
            <a:avLst/>
          </a:prstGeom>
          <a:noFill/>
          <a:ln/>
        </p:spPr>
        <p:txBody>
          <a:bodyPr wrap="square" rtlCol="0" anchor="t"/>
          <a:lstStyle/>
          <a:p>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Para comparar o crescimento das vendas ao longo do tempo.</a:t>
            </a:r>
            <a:endParaRPr lang="en-US" sz="1591" dirty="0"/>
          </a:p>
        </p:txBody>
      </p:sp>
      <p:sp>
        <p:nvSpPr>
          <p:cNvPr id="9" name="Text 6"/>
          <p:cNvSpPr/>
          <p:nvPr/>
        </p:nvSpPr>
        <p:spPr>
          <a:xfrm>
            <a:off x="5585460" y="2893219"/>
            <a:ext cx="2910840" cy="386358"/>
          </a:xfrm>
          <a:prstGeom prst="rect">
            <a:avLst/>
          </a:prstGeom>
          <a:noFill/>
          <a:ln/>
        </p:spPr>
        <p:txBody>
          <a:bodyPr wrap="none" rtlCol="0" anchor="t"/>
          <a:lstStyle/>
          <a:p>
            <a:pPr indent="0" marL="0">
              <a:lnSpc>
                <a:spcPts val="2982"/>
              </a:lnSpc>
              <a:buNone/>
            </a:pPr>
            <a:r>
              <a:rPr lang="en-US" sz="2386" dirty="0">
                <a:solidFill>
                  <a:srgbClr val="6EB9FC"/>
                </a:solidFill>
                <a:latin typeface="Lora" pitchFamily="34" charset="0"/>
                <a:ea typeface="Lora" pitchFamily="34" charset="-122"/>
                <a:cs typeface="Lora" pitchFamily="34" charset="-120"/>
              </a:rPr>
              <a:t>Gráfico de Barras </a:t>
            </a:r>
            <a:pPr indent="0" marL="0">
              <a:lnSpc>
                <a:spcPts val="2982"/>
              </a:lnSpc>
              <a:buNone/>
            </a:pPr>
            <a:r>
              <a:rPr lang="en-US" sz="2386" dirty="0">
                <a:solidFill>
                  <a:srgbClr val="000000"/>
                </a:solidFill>
                <a:latin typeface="Lora" pitchFamily="34" charset="0"/>
                <a:ea typeface="Lora" pitchFamily="34" charset="-122"/>
                <a:cs typeface="Lora" pitchFamily="34" charset="-120"/>
              </a:rPr>
              <a:t>📊</a:t>
            </a:r>
            <a:endParaRPr lang="en-US" sz="2386" dirty="0"/>
          </a:p>
        </p:txBody>
      </p:sp>
      <p:sp>
        <p:nvSpPr>
          <p:cNvPr id="10" name="Text 7"/>
          <p:cNvSpPr/>
          <p:nvPr/>
        </p:nvSpPr>
        <p:spPr>
          <a:xfrm>
            <a:off x="5585460" y="3481507"/>
            <a:ext cx="3473410" cy="969764"/>
          </a:xfrm>
          <a:prstGeom prst="rect">
            <a:avLst/>
          </a:prstGeom>
          <a:noFill/>
          <a:ln/>
        </p:spPr>
        <p:txBody>
          <a:bodyPr wrap="square" rtlCol="0" anchor="t"/>
          <a:lstStyle/>
          <a:p>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Para comparar a participação de mercado da Empresa Taurus nos países de atuação.</a:t>
            </a:r>
            <a:endParaRPr lang="en-US" sz="1591" dirty="0"/>
          </a:p>
        </p:txBody>
      </p:sp>
      <p:sp>
        <p:nvSpPr>
          <p:cNvPr id="11" name="Text 8"/>
          <p:cNvSpPr/>
          <p:nvPr/>
        </p:nvSpPr>
        <p:spPr>
          <a:xfrm>
            <a:off x="9559171" y="2893219"/>
            <a:ext cx="2423874" cy="386358"/>
          </a:xfrm>
          <a:prstGeom prst="rect">
            <a:avLst/>
          </a:prstGeom>
          <a:noFill/>
          <a:ln/>
        </p:spPr>
        <p:txBody>
          <a:bodyPr wrap="none" rtlCol="0" anchor="t"/>
          <a:lstStyle/>
          <a:p>
            <a:pPr indent="0" marL="0">
              <a:lnSpc>
                <a:spcPts val="2982"/>
              </a:lnSpc>
              <a:buNone/>
            </a:pPr>
            <a:r>
              <a:rPr lang="en-US" sz="2386" dirty="0">
                <a:solidFill>
                  <a:srgbClr val="6EB9FC"/>
                </a:solidFill>
                <a:latin typeface="Lora" pitchFamily="34" charset="0"/>
                <a:ea typeface="Lora" pitchFamily="34" charset="-122"/>
                <a:cs typeface="Lora" pitchFamily="34" charset="-120"/>
              </a:rPr>
              <a:t>Mapa </a:t>
            </a:r>
            <a:pPr indent="0" marL="0">
              <a:lnSpc>
                <a:spcPts val="2982"/>
              </a:lnSpc>
              <a:buNone/>
            </a:pPr>
            <a:r>
              <a:rPr lang="en-US" sz="2386" dirty="0">
                <a:solidFill>
                  <a:srgbClr val="000000"/>
                </a:solidFill>
                <a:latin typeface="Lora" pitchFamily="34" charset="0"/>
                <a:ea typeface="Lora" pitchFamily="34" charset="-122"/>
                <a:cs typeface="Lora" pitchFamily="34" charset="-120"/>
              </a:rPr>
              <a:t>🗺️</a:t>
            </a:r>
            <a:endParaRPr lang="en-US" sz="2386" dirty="0"/>
          </a:p>
        </p:txBody>
      </p:sp>
      <p:sp>
        <p:nvSpPr>
          <p:cNvPr id="12" name="Text 9"/>
          <p:cNvSpPr/>
          <p:nvPr/>
        </p:nvSpPr>
        <p:spPr>
          <a:xfrm>
            <a:off x="9559171" y="3481507"/>
            <a:ext cx="3473410" cy="969764"/>
          </a:xfrm>
          <a:prstGeom prst="rect">
            <a:avLst/>
          </a:prstGeom>
          <a:noFill/>
          <a:ln/>
        </p:spPr>
        <p:txBody>
          <a:bodyPr wrap="square" rtlCol="0" anchor="t"/>
          <a:lstStyle/>
          <a:p>
            <a:pPr indent="0" marL="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Para a visualização geográfica da distribuição de vendas e concentração de seus lojistas.</a:t>
            </a:r>
            <a:endParaRPr lang="en-US" sz="1591" dirty="0"/>
          </a:p>
        </p:txBody>
      </p:sp>
      <p:pic>
        <p:nvPicPr>
          <p:cNvPr id="13" name="Image 1" descr="preencoded.png">
            <a:hlinkClick r:id="rId3" tooltip=""/>
          </p:cNvPr>
          <p:cNvPicPr>
            <a:picLocks noChangeAspect="1"/>
          </p:cNvPicPr>
          <p:nvPr/>
        </p:nvPicPr>
        <p:blipFill>
          <a:blip r:embed="rId2"/>
          <a:stretch>
            <a:fillRect/>
          </a:stretch>
        </p:blipFill>
        <p:spPr>
          <a:xfrm>
            <a:off x="1611749" y="4860131"/>
            <a:ext cx="11406902" cy="2035135"/>
          </a:xfrm>
          <a:prstGeom prst="rect">
            <a:avLst/>
          </a:prstGeom>
        </p:spPr>
      </p:pic>
      <p:pic>
        <p:nvPicPr>
          <p:cNvPr id="14" name="Image 2" descr="preencoded.png">
            <a:hlinkClick r:id="rId5" tooltip=""/>
          </p:cNvPr>
          <p:cNvPicPr>
            <a:picLocks noChangeAspect="1"/>
          </p:cNvPicPr>
          <p:nvPr/>
        </p:nvPicPr>
        <p:blipFill>
          <a:blip r:embed="rId4"/>
          <a:stretch>
            <a:fillRect/>
          </a:stretch>
        </p:blipFill>
        <p:spPr>
          <a:xfrm>
            <a:off x="6629400" y="7122438"/>
            <a:ext cx="1341120" cy="555427"/>
          </a:xfrm>
          <a:prstGeom prst="rect">
            <a:avLst/>
          </a:prstGeom>
        </p:spPr>
      </p:pic>
      <p:pic>
        <p:nvPicPr>
          <p:cNvPr id="15" name="Image 3"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1386"/>
          </a:xfrm>
          <a:prstGeom prst="rect">
            <a:avLst/>
          </a:prstGeom>
          <a:solidFill>
            <a:srgbClr val="252833"/>
          </a:solidFill>
          <a:ln/>
        </p:spPr>
      </p:sp>
      <p:sp>
        <p:nvSpPr>
          <p:cNvPr id="4" name="Text 2"/>
          <p:cNvSpPr/>
          <p:nvPr/>
        </p:nvSpPr>
        <p:spPr>
          <a:xfrm>
            <a:off x="1855232" y="725091"/>
            <a:ext cx="3867388" cy="604242"/>
          </a:xfrm>
          <a:prstGeom prst="rect">
            <a:avLst/>
          </a:prstGeom>
          <a:noFill/>
          <a:ln/>
        </p:spPr>
        <p:txBody>
          <a:bodyPr wrap="none" rtlCol="0" anchor="t"/>
          <a:lstStyle/>
          <a:p>
            <a:pPr indent="0" marL="0">
              <a:lnSpc>
                <a:spcPts val="4758"/>
              </a:lnSpc>
              <a:buNone/>
            </a:pPr>
            <a:r>
              <a:rPr lang="en-US" sz="3807" dirty="0">
                <a:solidFill>
                  <a:srgbClr val="6EB9FC"/>
                </a:solidFill>
                <a:latin typeface="Lora" pitchFamily="34" charset="0"/>
                <a:ea typeface="Lora" pitchFamily="34" charset="-122"/>
                <a:cs typeface="Lora" pitchFamily="34" charset="-120"/>
              </a:rPr>
              <a:t>Analise SWOT</a:t>
            </a:r>
            <a:endParaRPr lang="en-US" sz="3807" dirty="0"/>
          </a:p>
        </p:txBody>
      </p:sp>
      <p:pic>
        <p:nvPicPr>
          <p:cNvPr id="5" name="Image 0" descr="preencoded.png">    </p:cNvPr>
          <p:cNvPicPr>
            <a:picLocks noChangeAspect="1"/>
          </p:cNvPicPr>
          <p:nvPr/>
        </p:nvPicPr>
        <p:blipFill>
          <a:blip r:embed="rId1"/>
          <a:stretch>
            <a:fillRect/>
          </a:stretch>
        </p:blipFill>
        <p:spPr>
          <a:xfrm>
            <a:off x="11545610" y="749260"/>
            <a:ext cx="1236940" cy="229314"/>
          </a:xfrm>
          <a:prstGeom prst="rect">
            <a:avLst/>
          </a:prstGeom>
        </p:spPr>
      </p:pic>
      <p:pic>
        <p:nvPicPr>
          <p:cNvPr id="6" name="Image 1" descr="preencoded.png">    </p:cNvPr>
          <p:cNvPicPr>
            <a:picLocks noChangeAspect="1"/>
          </p:cNvPicPr>
          <p:nvPr/>
        </p:nvPicPr>
        <p:blipFill>
          <a:blip r:embed="rId2"/>
          <a:stretch>
            <a:fillRect/>
          </a:stretch>
        </p:blipFill>
        <p:spPr>
          <a:xfrm>
            <a:off x="1855232" y="1740218"/>
            <a:ext cx="10919817" cy="5432584"/>
          </a:xfrm>
          <a:prstGeom prst="rect">
            <a:avLst/>
          </a:prstGeom>
        </p:spPr>
      </p:pic>
      <p:sp>
        <p:nvSpPr>
          <p:cNvPr id="7" name="Text 3"/>
          <p:cNvSpPr/>
          <p:nvPr/>
        </p:nvSpPr>
        <p:spPr>
          <a:xfrm>
            <a:off x="1855232" y="7390328"/>
            <a:ext cx="10919817" cy="309324"/>
          </a:xfrm>
          <a:prstGeom prst="rect">
            <a:avLst/>
          </a:prstGeom>
          <a:noFill/>
          <a:ln/>
        </p:spPr>
        <p:txBody>
          <a:bodyPr wrap="none" rtlCol="0" anchor="t"/>
          <a:lstStyle/>
          <a:p>
            <a:pPr indent="0" marL="0">
              <a:lnSpc>
                <a:spcPts val="2436"/>
              </a:lnSpc>
              <a:buNone/>
            </a:pPr>
            <a:endParaRPr lang="en-US" sz="1523"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52833">
              <a:alpha val="80000"/>
            </a:srgbClr>
          </a:solidFill>
          <a:ln/>
        </p:spPr>
      </p:sp>
      <p:sp>
        <p:nvSpPr>
          <p:cNvPr id="6" name="Text 3"/>
          <p:cNvSpPr/>
          <p:nvPr/>
        </p:nvSpPr>
        <p:spPr>
          <a:xfrm>
            <a:off x="1041321" y="2817971"/>
            <a:ext cx="579120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Perguntas e Discussão</a:t>
            </a:r>
            <a:endParaRPr lang="en-US" sz="4374" dirty="0"/>
          </a:p>
        </p:txBody>
      </p:sp>
      <p:sp>
        <p:nvSpPr>
          <p:cNvPr id="7" name="Text 4"/>
          <p:cNvSpPr/>
          <p:nvPr/>
        </p:nvSpPr>
        <p:spPr>
          <a:xfrm>
            <a:off x="1041321" y="3845600"/>
            <a:ext cx="12547640"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Agradecemos a disponibilidade em assistirem nossa apresentação. </a:t>
            </a:r>
            <a:endParaRPr lang="en-US" sz="1750" dirty="0"/>
          </a:p>
        </p:txBody>
      </p:sp>
      <p:sp>
        <p:nvSpPr>
          <p:cNvPr id="8" name="Text 5"/>
          <p:cNvSpPr/>
          <p:nvPr/>
        </p:nvSpPr>
        <p:spPr>
          <a:xfrm>
            <a:off x="1041321" y="4450913"/>
            <a:ext cx="12547640"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Abrimos para as dúvida ou perguntas sobre a análise de dados realizada.</a:t>
            </a:r>
            <a:endParaRPr lang="en-US" sz="1750" dirty="0"/>
          </a:p>
        </p:txBody>
      </p:sp>
      <p:sp>
        <p:nvSpPr>
          <p:cNvPr id="9" name="Text 6"/>
          <p:cNvSpPr/>
          <p:nvPr/>
        </p:nvSpPr>
        <p:spPr>
          <a:xfrm>
            <a:off x="1041321" y="5056227"/>
            <a:ext cx="12547640"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Estejam a vontade para esta interação com nosso time.</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921079" y="429101"/>
            <a:ext cx="3112413" cy="486370"/>
          </a:xfrm>
          <a:prstGeom prst="rect">
            <a:avLst/>
          </a:prstGeom>
          <a:noFill/>
          <a:ln/>
        </p:spPr>
        <p:txBody>
          <a:bodyPr wrap="none" rtlCol="0" anchor="t"/>
          <a:lstStyle/>
          <a:p>
            <a:pPr indent="0" marL="0">
              <a:lnSpc>
                <a:spcPts val="3829"/>
              </a:lnSpc>
              <a:buNone/>
            </a:pPr>
            <a:r>
              <a:rPr lang="en-US" sz="3064" dirty="0">
                <a:solidFill>
                  <a:srgbClr val="6EB9FC"/>
                </a:solidFill>
                <a:latin typeface="Lora" pitchFamily="34" charset="0"/>
                <a:ea typeface="Lora" pitchFamily="34" charset="-122"/>
                <a:cs typeface="Lora" pitchFamily="34" charset="-120"/>
              </a:rPr>
              <a:t>Agradecimentos</a:t>
            </a:r>
            <a:endParaRPr lang="en-US" sz="3064" dirty="0"/>
          </a:p>
        </p:txBody>
      </p:sp>
      <p:sp>
        <p:nvSpPr>
          <p:cNvPr id="5" name="Text 3"/>
          <p:cNvSpPr/>
          <p:nvPr/>
        </p:nvSpPr>
        <p:spPr>
          <a:xfrm>
            <a:off x="2921079" y="1226701"/>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Agradecemos;</a:t>
            </a:r>
            <a:endParaRPr lang="en-US" sz="1225" dirty="0"/>
          </a:p>
        </p:txBody>
      </p:sp>
      <p:sp>
        <p:nvSpPr>
          <p:cNvPr id="6" name="Text 4"/>
          <p:cNvSpPr/>
          <p:nvPr/>
        </p:nvSpPr>
        <p:spPr>
          <a:xfrm>
            <a:off x="2921079" y="1709023"/>
            <a:ext cx="1556147" cy="243126"/>
          </a:xfrm>
          <a:prstGeom prst="rect">
            <a:avLst/>
          </a:prstGeom>
          <a:noFill/>
          <a:ln/>
        </p:spPr>
        <p:txBody>
          <a:bodyPr wrap="none" rtlCol="0" anchor="t"/>
          <a:lstStyle/>
          <a:p>
            <a:pPr indent="0" marL="0">
              <a:lnSpc>
                <a:spcPts val="1915"/>
              </a:lnSpc>
              <a:buNone/>
            </a:pPr>
            <a:r>
              <a:rPr lang="en-US" sz="1532" b="1" u="sng" dirty="0">
                <a:solidFill>
                  <a:srgbClr val="6EB9FC"/>
                </a:solidFill>
                <a:latin typeface="Lora" pitchFamily="34" charset="0"/>
                <a:ea typeface="Lora" pitchFamily="34" charset="-122"/>
                <a:cs typeface="Lora" pitchFamily="34" charset="-120"/>
              </a:rPr>
              <a:t>Aos professores:</a:t>
            </a:r>
            <a:pPr indent="0" marL="0">
              <a:lnSpc>
                <a:spcPts val="1915"/>
              </a:lnSpc>
              <a:buNone/>
            </a:pPr>
            <a:r>
              <a:rPr lang="en-US" sz="1532" dirty="0">
                <a:solidFill>
                  <a:srgbClr val="6EB9FC"/>
                </a:solidFill>
                <a:latin typeface="Lora" pitchFamily="34" charset="0"/>
                <a:ea typeface="Lora" pitchFamily="34" charset="-122"/>
                <a:cs typeface="Lora" pitchFamily="34" charset="-120"/>
              </a:rPr>
              <a:t> </a:t>
            </a:r>
            <a:endParaRPr lang="en-US" sz="1532" dirty="0"/>
          </a:p>
        </p:txBody>
      </p:sp>
      <p:sp>
        <p:nvSpPr>
          <p:cNvPr id="7" name="Text 5"/>
          <p:cNvSpPr/>
          <p:nvPr/>
        </p:nvSpPr>
        <p:spPr>
          <a:xfrm>
            <a:off x="2921079" y="2185511"/>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Douglas Ribeiro. </a:t>
            </a:r>
            <a:endParaRPr lang="en-US" sz="1225" dirty="0"/>
          </a:p>
        </p:txBody>
      </p:sp>
      <p:sp>
        <p:nvSpPr>
          <p:cNvPr id="8" name="Text 6"/>
          <p:cNvSpPr/>
          <p:nvPr/>
        </p:nvSpPr>
        <p:spPr>
          <a:xfrm>
            <a:off x="2921079" y="2609493"/>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Franciane Rodrigues. </a:t>
            </a:r>
            <a:endParaRPr lang="en-US" sz="1225" dirty="0"/>
          </a:p>
        </p:txBody>
      </p:sp>
      <p:sp>
        <p:nvSpPr>
          <p:cNvPr id="9" name="Text 7"/>
          <p:cNvSpPr/>
          <p:nvPr/>
        </p:nvSpPr>
        <p:spPr>
          <a:xfrm>
            <a:off x="2921079" y="3033474"/>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Jonathas Carneiro.</a:t>
            </a:r>
            <a:endParaRPr lang="en-US" sz="1225" dirty="0"/>
          </a:p>
        </p:txBody>
      </p:sp>
      <p:sp>
        <p:nvSpPr>
          <p:cNvPr id="10" name="Text 8"/>
          <p:cNvSpPr/>
          <p:nvPr/>
        </p:nvSpPr>
        <p:spPr>
          <a:xfrm>
            <a:off x="2921079" y="3515797"/>
            <a:ext cx="1556147" cy="243126"/>
          </a:xfrm>
          <a:prstGeom prst="rect">
            <a:avLst/>
          </a:prstGeom>
          <a:noFill/>
          <a:ln/>
        </p:spPr>
        <p:txBody>
          <a:bodyPr wrap="none" rtlCol="0" anchor="t"/>
          <a:lstStyle/>
          <a:p>
            <a:pPr indent="0" marL="0">
              <a:lnSpc>
                <a:spcPts val="1915"/>
              </a:lnSpc>
              <a:buNone/>
            </a:pPr>
            <a:r>
              <a:rPr lang="en-US" sz="1532" b="1" u="sng" dirty="0">
                <a:solidFill>
                  <a:srgbClr val="6EB9FC"/>
                </a:solidFill>
                <a:latin typeface="Lora" pitchFamily="34" charset="0"/>
                <a:ea typeface="Lora" pitchFamily="34" charset="-122"/>
                <a:cs typeface="Lora" pitchFamily="34" charset="-120"/>
              </a:rPr>
              <a:t>Aos alunos:</a:t>
            </a:r>
            <a:pPr indent="0" marL="0">
              <a:lnSpc>
                <a:spcPts val="1915"/>
              </a:lnSpc>
              <a:buNone/>
            </a:pPr>
            <a:r>
              <a:rPr lang="en-US" sz="1532" dirty="0">
                <a:solidFill>
                  <a:srgbClr val="6EB9FC"/>
                </a:solidFill>
                <a:latin typeface="Lora" pitchFamily="34" charset="0"/>
                <a:ea typeface="Lora" pitchFamily="34" charset="-122"/>
                <a:cs typeface="Lora" pitchFamily="34" charset="-120"/>
              </a:rPr>
              <a:t> </a:t>
            </a:r>
            <a:endParaRPr lang="en-US" sz="1532" dirty="0"/>
          </a:p>
        </p:txBody>
      </p:sp>
      <p:sp>
        <p:nvSpPr>
          <p:cNvPr id="11" name="Text 9"/>
          <p:cNvSpPr/>
          <p:nvPr/>
        </p:nvSpPr>
        <p:spPr>
          <a:xfrm>
            <a:off x="2921079" y="3992285"/>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Renata Reis</a:t>
            </a:r>
            <a:endParaRPr lang="en-US" sz="1225" dirty="0"/>
          </a:p>
        </p:txBody>
      </p:sp>
      <p:sp>
        <p:nvSpPr>
          <p:cNvPr id="12" name="Text 10"/>
          <p:cNvSpPr/>
          <p:nvPr/>
        </p:nvSpPr>
        <p:spPr>
          <a:xfrm>
            <a:off x="2921079" y="4416266"/>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Jonatan Dourado</a:t>
            </a:r>
            <a:endParaRPr lang="en-US" sz="1225" dirty="0"/>
          </a:p>
        </p:txBody>
      </p:sp>
      <p:sp>
        <p:nvSpPr>
          <p:cNvPr id="13" name="Text 11"/>
          <p:cNvSpPr/>
          <p:nvPr/>
        </p:nvSpPr>
        <p:spPr>
          <a:xfrm>
            <a:off x="2921079" y="4840248"/>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Victor Gaspar</a:t>
            </a:r>
            <a:endParaRPr lang="en-US" sz="1225" dirty="0"/>
          </a:p>
        </p:txBody>
      </p:sp>
      <p:sp>
        <p:nvSpPr>
          <p:cNvPr id="14" name="Text 12"/>
          <p:cNvSpPr/>
          <p:nvPr/>
        </p:nvSpPr>
        <p:spPr>
          <a:xfrm>
            <a:off x="2921079" y="5264229"/>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Ériv Jhomic </a:t>
            </a:r>
            <a:endParaRPr lang="en-US" sz="1225" dirty="0"/>
          </a:p>
        </p:txBody>
      </p:sp>
      <p:sp>
        <p:nvSpPr>
          <p:cNvPr id="15" name="Text 13"/>
          <p:cNvSpPr/>
          <p:nvPr/>
        </p:nvSpPr>
        <p:spPr>
          <a:xfrm>
            <a:off x="2921079" y="5688211"/>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Gabriel Henrique</a:t>
            </a:r>
            <a:endParaRPr lang="en-US" sz="1225" dirty="0"/>
          </a:p>
        </p:txBody>
      </p:sp>
      <p:sp>
        <p:nvSpPr>
          <p:cNvPr id="16" name="Text 14"/>
          <p:cNvSpPr/>
          <p:nvPr/>
        </p:nvSpPr>
        <p:spPr>
          <a:xfrm>
            <a:off x="2921079" y="6112193"/>
            <a:ext cx="8788241" cy="248960"/>
          </a:xfrm>
          <a:prstGeom prst="rect">
            <a:avLst/>
          </a:prstGeom>
          <a:noFill/>
          <a:ln/>
        </p:spPr>
        <p:txBody>
          <a:bodyPr wrap="none" rtlCol="0" anchor="t"/>
          <a:lstStyle/>
          <a:p>
            <a:pPr indent="0" marL="0">
              <a:lnSpc>
                <a:spcPts val="1961"/>
              </a:lnSpc>
              <a:buNone/>
            </a:pPr>
            <a:r>
              <a:rPr lang="en-US" sz="1225" dirty="0">
                <a:solidFill>
                  <a:srgbClr val="D6E5EF"/>
                </a:solidFill>
                <a:latin typeface="Source Sans Pro" pitchFamily="34" charset="0"/>
                <a:ea typeface="Source Sans Pro" pitchFamily="34" charset="-122"/>
                <a:cs typeface="Source Sans Pro" pitchFamily="34" charset="-120"/>
              </a:rPr>
              <a:t>Leandro Oliveira</a:t>
            </a:r>
            <a:endParaRPr lang="en-US" sz="1225" dirty="0"/>
          </a:p>
        </p:txBody>
      </p:sp>
      <p:sp>
        <p:nvSpPr>
          <p:cNvPr id="17" name="Text 15"/>
          <p:cNvSpPr/>
          <p:nvPr/>
        </p:nvSpPr>
        <p:spPr>
          <a:xfrm>
            <a:off x="2921079" y="6594515"/>
            <a:ext cx="1556147" cy="486251"/>
          </a:xfrm>
          <a:prstGeom prst="rect">
            <a:avLst/>
          </a:prstGeom>
          <a:noFill/>
          <a:ln/>
        </p:spPr>
        <p:txBody>
          <a:bodyPr wrap="square" rtlCol="0" anchor="t"/>
          <a:lstStyle/>
          <a:p>
            <a:pPr indent="0" marL="0">
              <a:lnSpc>
                <a:spcPts val="1915"/>
              </a:lnSpc>
              <a:buNone/>
            </a:pPr>
            <a:r>
              <a:rPr lang="en-US" sz="1532" dirty="0">
                <a:solidFill>
                  <a:srgbClr val="6EB9FC"/>
                </a:solidFill>
                <a:latin typeface="Lora" pitchFamily="34" charset="0"/>
                <a:ea typeface="Lora" pitchFamily="34" charset="-122"/>
                <a:cs typeface="Lora" pitchFamily="34" charset="-120"/>
              </a:rPr>
              <a:t> </a:t>
            </a:r>
            <a:pPr indent="0" marL="0">
              <a:lnSpc>
                <a:spcPts val="1915"/>
              </a:lnSpc>
              <a:buNone/>
            </a:pPr>
            <a:r>
              <a:rPr lang="en-US" sz="1532" b="1" u="sng" dirty="0">
                <a:solidFill>
                  <a:srgbClr val="6EB9FC"/>
                </a:solidFill>
                <a:latin typeface="Lora" pitchFamily="34" charset="0"/>
                <a:ea typeface="Lora" pitchFamily="34" charset="-122"/>
                <a:cs typeface="Lora" pitchFamily="34" charset="-120"/>
              </a:rPr>
              <a:t>A SoulCode.</a:t>
            </a:r>
            <a:pPr indent="0" marL="0">
              <a:lnSpc>
                <a:spcPts val="1915"/>
              </a:lnSpc>
              <a:buNone/>
            </a:pPr>
            <a:r>
              <a:rPr lang="en-US" sz="1532" dirty="0">
                <a:solidFill>
                  <a:srgbClr val="6EB9FC"/>
                </a:solidFill>
                <a:latin typeface="Lora" pitchFamily="34" charset="0"/>
                <a:ea typeface="Lora" pitchFamily="34" charset="-122"/>
                <a:cs typeface="Lora" pitchFamily="34" charset="-120"/>
              </a:rPr>
              <a:t>
</a:t>
            </a:r>
            <a:endParaRPr lang="en-US" sz="1532" dirty="0"/>
          </a:p>
        </p:txBody>
      </p:sp>
      <p:sp>
        <p:nvSpPr>
          <p:cNvPr id="18" name="Text 16"/>
          <p:cNvSpPr/>
          <p:nvPr/>
        </p:nvSpPr>
        <p:spPr>
          <a:xfrm>
            <a:off x="2921079" y="7314128"/>
            <a:ext cx="5554980" cy="486251"/>
          </a:xfrm>
          <a:prstGeom prst="rect">
            <a:avLst/>
          </a:prstGeom>
          <a:noFill/>
          <a:ln/>
        </p:spPr>
        <p:txBody>
          <a:bodyPr wrap="square" rtlCol="0" anchor="t"/>
          <a:lstStyle/>
          <a:p>
            <a:pPr indent="0" marL="0">
              <a:lnSpc>
                <a:spcPts val="1915"/>
              </a:lnSpc>
              <a:buNone/>
            </a:pPr>
            <a:r>
              <a:rPr lang="en-US" sz="1532" dirty="0">
                <a:solidFill>
                  <a:srgbClr val="6EB9FC"/>
                </a:solidFill>
                <a:latin typeface="Lora" pitchFamily="34" charset="0"/>
                <a:ea typeface="Lora" pitchFamily="34" charset="-122"/>
                <a:cs typeface="Lora" pitchFamily="34" charset="-120"/>
              </a:rPr>
              <a:t>
</a:t>
            </a:r>
            <a:pPr indent="0" marL="0">
              <a:lnSpc>
                <a:spcPts val="1915"/>
              </a:lnSpc>
              <a:buNone/>
            </a:pPr>
            <a:r>
              <a:rPr lang="en-US" sz="1532" dirty="0">
                <a:solidFill>
                  <a:srgbClr val="6EB9FC"/>
                </a:solidFill>
                <a:latin typeface="Lora" pitchFamily="34" charset="0"/>
                <a:ea typeface="Lora" pitchFamily="34" charset="-122"/>
                <a:cs typeface="Lora" pitchFamily="34" charset="-120"/>
              </a:rPr>
              <a:t>" Sem Dados, somos apenas mais alguém com uma opinião… "</a:t>
            </a:r>
            <a:endParaRPr lang="en-US" sz="1532"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6319599" y="2404110"/>
            <a:ext cx="7477601" cy="1666399"/>
          </a:xfrm>
          <a:prstGeom prst="rect">
            <a:avLst/>
          </a:prstGeom>
          <a:noFill/>
          <a:ln/>
        </p:spPr>
        <p:txBody>
          <a:bodyPr wrap="square" rtlCol="0" anchor="t"/>
          <a:lstStyle/>
          <a:p>
            <a:pPr indent="0" marL="0">
              <a:lnSpc>
                <a:spcPts val="6561"/>
              </a:lnSpc>
              <a:buNone/>
            </a:pPr>
            <a:r>
              <a:rPr lang="en-US" sz="5249" dirty="0">
                <a:solidFill>
                  <a:srgbClr val="6EB9FC"/>
                </a:solidFill>
                <a:latin typeface="Lora" pitchFamily="34" charset="0"/>
                <a:ea typeface="Lora" pitchFamily="34" charset="-122"/>
                <a:cs typeface="Lora" pitchFamily="34" charset="-120"/>
              </a:rPr>
              <a:t>Análise de Dados da Empresa Taurus Armas</a:t>
            </a:r>
            <a:endParaRPr lang="en-US" sz="5249" dirty="0"/>
          </a:p>
        </p:txBody>
      </p:sp>
      <p:sp>
        <p:nvSpPr>
          <p:cNvPr id="5" name="Text 3"/>
          <p:cNvSpPr/>
          <p:nvPr/>
        </p:nvSpPr>
        <p:spPr>
          <a:xfrm>
            <a:off x="6319599" y="4403765"/>
            <a:ext cx="7477601" cy="1421606"/>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Esta apresentação se concentra em nossa análise de dados para a Taurus. Mostraremos como identificamos os KPIs mais importantes, como tratamos e transformamos os dados em Python, bem como as consultas analisadas em SQL e BIGQUERY. Finalmente, mostraremos nossas visualizações no Looker.</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0076"/>
          </a:xfrm>
          <a:prstGeom prst="rect">
            <a:avLst/>
          </a:prstGeom>
          <a:solidFill>
            <a:srgbClr val="252833"/>
          </a:solidFill>
          <a:ln/>
        </p:spPr>
      </p:sp>
      <p:sp>
        <p:nvSpPr>
          <p:cNvPr id="4" name="Text 2"/>
          <p:cNvSpPr/>
          <p:nvPr/>
        </p:nvSpPr>
        <p:spPr>
          <a:xfrm>
            <a:off x="2530078" y="635437"/>
            <a:ext cx="3520440" cy="423624"/>
          </a:xfrm>
          <a:prstGeom prst="rect">
            <a:avLst/>
          </a:prstGeom>
          <a:noFill/>
          <a:ln/>
        </p:spPr>
        <p:txBody>
          <a:bodyPr wrap="none" rtlCol="0" anchor="t"/>
          <a:lstStyle/>
          <a:p>
            <a:pPr indent="0" marL="0">
              <a:lnSpc>
                <a:spcPts val="3336"/>
              </a:lnSpc>
              <a:buNone/>
            </a:pPr>
            <a:r>
              <a:rPr lang="en-US" sz="2669" dirty="0">
                <a:solidFill>
                  <a:srgbClr val="6EB9FC"/>
                </a:solidFill>
                <a:latin typeface="Lora" pitchFamily="34" charset="0"/>
                <a:ea typeface="Lora" pitchFamily="34" charset="-122"/>
                <a:cs typeface="Lora" pitchFamily="34" charset="-120"/>
              </a:rPr>
              <a:t>As Primeiras Reuniões</a:t>
            </a:r>
            <a:endParaRPr lang="en-US" sz="2669" dirty="0"/>
          </a:p>
        </p:txBody>
      </p:sp>
      <p:pic>
        <p:nvPicPr>
          <p:cNvPr id="5" name="Image 0" descr="preencoded.png">    </p:cNvPr>
          <p:cNvPicPr>
            <a:picLocks noChangeAspect="1"/>
          </p:cNvPicPr>
          <p:nvPr/>
        </p:nvPicPr>
        <p:blipFill>
          <a:blip r:embed="rId1"/>
          <a:stretch>
            <a:fillRect/>
          </a:stretch>
        </p:blipFill>
        <p:spPr>
          <a:xfrm>
            <a:off x="11023759" y="656630"/>
            <a:ext cx="1084064" cy="200978"/>
          </a:xfrm>
          <a:prstGeom prst="rect">
            <a:avLst/>
          </a:prstGeom>
        </p:spPr>
      </p:pic>
      <p:sp>
        <p:nvSpPr>
          <p:cNvPr id="6" name="Text 3"/>
          <p:cNvSpPr/>
          <p:nvPr/>
        </p:nvSpPr>
        <p:spPr>
          <a:xfrm>
            <a:off x="2530078" y="1419106"/>
            <a:ext cx="9570244" cy="541972"/>
          </a:xfrm>
          <a:prstGeom prst="rect">
            <a:avLst/>
          </a:prstGeom>
          <a:noFill/>
          <a:ln/>
        </p:spPr>
        <p:txBody>
          <a:bodyPr wrap="square" rtlCol="0" anchor="t"/>
          <a:lstStyle/>
          <a:p>
            <a:pPr indent="0" marL="0">
              <a:lnSpc>
                <a:spcPts val="2135"/>
              </a:lnSpc>
              <a:buNone/>
            </a:pPr>
            <a:r>
              <a:rPr lang="en-US" sz="1334" dirty="0">
                <a:solidFill>
                  <a:srgbClr val="D6E5EF"/>
                </a:solidFill>
                <a:latin typeface="Source Sans Pro" pitchFamily="34" charset="0"/>
                <a:ea typeface="Source Sans Pro" pitchFamily="34" charset="-122"/>
                <a:cs typeface="Source Sans Pro" pitchFamily="34" charset="-120"/>
              </a:rPr>
              <a:t>Nas primeiras reunião definimos a metodologia ágil que iriamos utilizar, seguimos com o Scrum, a partir desta definição começamos a reunir as ideias do grupo para a construção do projeto com um "Brainstorming". </a:t>
            </a:r>
            <a:endParaRPr lang="en-US" sz="1334" dirty="0"/>
          </a:p>
        </p:txBody>
      </p:sp>
      <p:sp>
        <p:nvSpPr>
          <p:cNvPr id="7" name="Text 4"/>
          <p:cNvSpPr/>
          <p:nvPr/>
        </p:nvSpPr>
        <p:spPr>
          <a:xfrm>
            <a:off x="2530078" y="2151698"/>
            <a:ext cx="9570244" cy="541972"/>
          </a:xfrm>
          <a:prstGeom prst="rect">
            <a:avLst/>
          </a:prstGeom>
          <a:noFill/>
          <a:ln/>
        </p:spPr>
        <p:txBody>
          <a:bodyPr wrap="square" rtlCol="0" anchor="t"/>
          <a:lstStyle/>
          <a:p>
            <a:pPr indent="0" marL="0">
              <a:lnSpc>
                <a:spcPts val="2135"/>
              </a:lnSpc>
              <a:buNone/>
            </a:pPr>
            <a:r>
              <a:rPr lang="en-US" sz="1334" dirty="0">
                <a:solidFill>
                  <a:srgbClr val="D6E5EF"/>
                </a:solidFill>
                <a:latin typeface="Source Sans Pro" pitchFamily="34" charset="0"/>
                <a:ea typeface="Source Sans Pro" pitchFamily="34" charset="-122"/>
                <a:cs typeface="Source Sans Pro" pitchFamily="34" charset="-120"/>
              </a:rPr>
              <a:t>Deste modo, decidimos usar os dados da Empresa Taurus Armas em nosso projeto,  relacionados as suas vendas anuais em um espaço temporal de 10 anos, identificando seu crescimento financeiro exponencial em determinado período. </a:t>
            </a:r>
            <a:endParaRPr lang="en-US" sz="1334" dirty="0"/>
          </a:p>
        </p:txBody>
      </p:sp>
      <p:pic>
        <p:nvPicPr>
          <p:cNvPr id="8" name="Image 1" descr="preencoded.png">    </p:cNvPr>
          <p:cNvPicPr>
            <a:picLocks noChangeAspect="1"/>
          </p:cNvPicPr>
          <p:nvPr/>
        </p:nvPicPr>
        <p:blipFill>
          <a:blip r:embed="rId2"/>
          <a:stretch>
            <a:fillRect/>
          </a:stretch>
        </p:blipFill>
        <p:spPr>
          <a:xfrm>
            <a:off x="2530078" y="2884289"/>
            <a:ext cx="8604290" cy="4879777"/>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1374696"/>
            <a:ext cx="458724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Metodologia KDD</a:t>
            </a:r>
            <a:endParaRPr lang="en-US" sz="4374" dirty="0"/>
          </a:p>
        </p:txBody>
      </p:sp>
      <p:pic>
        <p:nvPicPr>
          <p:cNvPr id="5" name="Image 0" descr="preencoded.png">    </p:cNvPr>
          <p:cNvPicPr>
            <a:picLocks noChangeAspect="1"/>
          </p:cNvPicPr>
          <p:nvPr/>
        </p:nvPicPr>
        <p:blipFill>
          <a:blip r:embed="rId1"/>
          <a:stretch>
            <a:fillRect/>
          </a:stretch>
        </p:blipFill>
        <p:spPr>
          <a:xfrm>
            <a:off x="12175093" y="1402437"/>
            <a:ext cx="1421368" cy="263604"/>
          </a:xfrm>
          <a:prstGeom prst="rect">
            <a:avLst/>
          </a:prstGeom>
        </p:spPr>
      </p:pic>
      <p:pic>
        <p:nvPicPr>
          <p:cNvPr id="6" name="Image 1" descr="preencoded.png">    </p:cNvPr>
          <p:cNvPicPr>
            <a:picLocks noChangeAspect="1"/>
          </p:cNvPicPr>
          <p:nvPr/>
        </p:nvPicPr>
        <p:blipFill>
          <a:blip r:embed="rId2"/>
          <a:stretch>
            <a:fillRect/>
          </a:stretch>
        </p:blipFill>
        <p:spPr>
          <a:xfrm>
            <a:off x="1041321" y="2541151"/>
            <a:ext cx="12547640" cy="453592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0910"/>
          </a:xfrm>
          <a:prstGeom prst="rect">
            <a:avLst/>
          </a:prstGeom>
          <a:solidFill>
            <a:srgbClr val="252833"/>
          </a:solidFill>
          <a:ln/>
        </p:spPr>
      </p:sp>
      <p:sp>
        <p:nvSpPr>
          <p:cNvPr id="4" name="Text 2"/>
          <p:cNvSpPr/>
          <p:nvPr/>
        </p:nvSpPr>
        <p:spPr>
          <a:xfrm>
            <a:off x="1286947" y="800576"/>
            <a:ext cx="4269938" cy="667107"/>
          </a:xfrm>
          <a:prstGeom prst="rect">
            <a:avLst/>
          </a:prstGeom>
          <a:noFill/>
          <a:ln/>
        </p:spPr>
        <p:txBody>
          <a:bodyPr wrap="none" rtlCol="0" anchor="t"/>
          <a:lstStyle/>
          <a:p>
            <a:pPr indent="0" marL="0">
              <a:lnSpc>
                <a:spcPts val="5253"/>
              </a:lnSpc>
              <a:buNone/>
            </a:pPr>
            <a:r>
              <a:rPr lang="en-US" sz="4203" dirty="0">
                <a:solidFill>
                  <a:srgbClr val="6EB9FC"/>
                </a:solidFill>
                <a:latin typeface="Lora" pitchFamily="34" charset="0"/>
                <a:ea typeface="Lora" pitchFamily="34" charset="-122"/>
                <a:cs typeface="Lora" pitchFamily="34" charset="-120"/>
              </a:rPr>
              <a:t>Workflow</a:t>
            </a:r>
            <a:endParaRPr lang="en-US" sz="4203" dirty="0"/>
          </a:p>
        </p:txBody>
      </p:sp>
      <p:pic>
        <p:nvPicPr>
          <p:cNvPr id="5" name="Image 0" descr="preencoded.png">    </p:cNvPr>
          <p:cNvPicPr>
            <a:picLocks noChangeAspect="1"/>
          </p:cNvPicPr>
          <p:nvPr/>
        </p:nvPicPr>
        <p:blipFill>
          <a:blip r:embed="rId1"/>
          <a:stretch>
            <a:fillRect/>
          </a:stretch>
        </p:blipFill>
        <p:spPr>
          <a:xfrm>
            <a:off x="11985188" y="827246"/>
            <a:ext cx="1365766" cy="253246"/>
          </a:xfrm>
          <a:prstGeom prst="rect">
            <a:avLst/>
          </a:prstGeom>
        </p:spPr>
      </p:pic>
      <p:sp>
        <p:nvSpPr>
          <p:cNvPr id="6" name="Shape 3"/>
          <p:cNvSpPr/>
          <p:nvPr/>
        </p:nvSpPr>
        <p:spPr>
          <a:xfrm>
            <a:off x="1286947" y="2241471"/>
            <a:ext cx="12056507" cy="15240"/>
          </a:xfrm>
          <a:prstGeom prst="rect">
            <a:avLst/>
          </a:prstGeom>
          <a:solidFill>
            <a:srgbClr val="6EB9FC"/>
          </a:solidFill>
          <a:ln/>
        </p:spPr>
      </p:sp>
      <p:sp>
        <p:nvSpPr>
          <p:cNvPr id="7" name="Shape 4"/>
          <p:cNvSpPr/>
          <p:nvPr/>
        </p:nvSpPr>
        <p:spPr>
          <a:xfrm>
            <a:off x="2706291" y="2241411"/>
            <a:ext cx="15240" cy="747236"/>
          </a:xfrm>
          <a:prstGeom prst="rect">
            <a:avLst/>
          </a:prstGeom>
          <a:solidFill>
            <a:srgbClr val="6EB9FC"/>
          </a:solidFill>
          <a:ln/>
        </p:spPr>
      </p:sp>
      <p:sp>
        <p:nvSpPr>
          <p:cNvPr id="8" name="Shape 5"/>
          <p:cNvSpPr/>
          <p:nvPr/>
        </p:nvSpPr>
        <p:spPr>
          <a:xfrm>
            <a:off x="2473762" y="2001381"/>
            <a:ext cx="480298" cy="480298"/>
          </a:xfrm>
          <a:prstGeom prst="roundRect">
            <a:avLst>
              <a:gd name="adj" fmla="val 13336"/>
            </a:avLst>
          </a:prstGeom>
          <a:solidFill>
            <a:srgbClr val="2F3343"/>
          </a:solidFill>
          <a:ln/>
        </p:spPr>
      </p:sp>
      <p:sp>
        <p:nvSpPr>
          <p:cNvPr id="9" name="Text 6"/>
          <p:cNvSpPr/>
          <p:nvPr/>
        </p:nvSpPr>
        <p:spPr>
          <a:xfrm>
            <a:off x="2656761" y="2041386"/>
            <a:ext cx="114300" cy="400288"/>
          </a:xfrm>
          <a:prstGeom prst="rect">
            <a:avLst/>
          </a:prstGeom>
          <a:noFill/>
          <a:ln/>
        </p:spPr>
        <p:txBody>
          <a:bodyPr wrap="none" rtlCol="0" anchor="t"/>
          <a:lstStyle/>
          <a:p>
            <a:pPr algn="ctr" indent="0" marL="0">
              <a:lnSpc>
                <a:spcPts val="3152"/>
              </a:lnSpc>
              <a:buNone/>
            </a:pPr>
            <a:r>
              <a:rPr lang="en-US" sz="2522" dirty="0">
                <a:solidFill>
                  <a:srgbClr val="6EB9FC"/>
                </a:solidFill>
                <a:latin typeface="Lora" pitchFamily="34" charset="0"/>
                <a:ea typeface="Lora" pitchFamily="34" charset="-122"/>
                <a:cs typeface="Lora" pitchFamily="34" charset="-120"/>
              </a:rPr>
              <a:t>1</a:t>
            </a:r>
            <a:endParaRPr lang="en-US" sz="2522" dirty="0"/>
          </a:p>
        </p:txBody>
      </p:sp>
      <p:sp>
        <p:nvSpPr>
          <p:cNvPr id="10" name="Text 7"/>
          <p:cNvSpPr/>
          <p:nvPr/>
        </p:nvSpPr>
        <p:spPr>
          <a:xfrm>
            <a:off x="1646396" y="3202186"/>
            <a:ext cx="2134910" cy="333494"/>
          </a:xfrm>
          <a:prstGeom prst="rect">
            <a:avLst/>
          </a:prstGeom>
          <a:noFill/>
          <a:ln/>
        </p:spPr>
        <p:txBody>
          <a:bodyPr wrap="none" rtlCol="0" anchor="t"/>
          <a:lstStyle/>
          <a:p>
            <a:pPr algn="ctr" indent="0" marL="0">
              <a:lnSpc>
                <a:spcPts val="2627"/>
              </a:lnSpc>
              <a:buNone/>
            </a:pPr>
            <a:r>
              <a:rPr lang="en-US" sz="2101" dirty="0">
                <a:solidFill>
                  <a:srgbClr val="6EB9FC"/>
                </a:solidFill>
                <a:latin typeface="Lora" pitchFamily="34" charset="0"/>
                <a:ea typeface="Lora" pitchFamily="34" charset="-122"/>
                <a:cs typeface="Lora" pitchFamily="34" charset="-120"/>
              </a:rPr>
              <a:t>Extract</a:t>
            </a:r>
            <a:endParaRPr lang="en-US" sz="2101" dirty="0"/>
          </a:p>
        </p:txBody>
      </p:sp>
      <p:pic>
        <p:nvPicPr>
          <p:cNvPr id="11" name="Image 1" descr="preencoded.png">    </p:cNvPr>
          <p:cNvPicPr>
            <a:picLocks noChangeAspect="1"/>
          </p:cNvPicPr>
          <p:nvPr/>
        </p:nvPicPr>
        <p:blipFill>
          <a:blip r:embed="rId2"/>
          <a:stretch>
            <a:fillRect/>
          </a:stretch>
        </p:blipFill>
        <p:spPr>
          <a:xfrm>
            <a:off x="1843207" y="3775829"/>
            <a:ext cx="1741408" cy="3241477"/>
          </a:xfrm>
          <a:prstGeom prst="rect">
            <a:avLst/>
          </a:prstGeom>
        </p:spPr>
      </p:pic>
      <p:sp>
        <p:nvSpPr>
          <p:cNvPr id="12" name="Text 8"/>
          <p:cNvSpPr/>
          <p:nvPr/>
        </p:nvSpPr>
        <p:spPr>
          <a:xfrm>
            <a:off x="1500426" y="7257455"/>
            <a:ext cx="2426970" cy="341471"/>
          </a:xfrm>
          <a:prstGeom prst="rect">
            <a:avLst/>
          </a:prstGeom>
          <a:noFill/>
          <a:ln/>
        </p:spPr>
        <p:txBody>
          <a:bodyPr wrap="none" rtlCol="0" anchor="t"/>
          <a:lstStyle/>
          <a:p>
            <a:pPr algn="ctr" indent="0" marL="0">
              <a:lnSpc>
                <a:spcPts val="2690"/>
              </a:lnSpc>
              <a:buNone/>
            </a:pPr>
            <a:endParaRPr lang="en-US" sz="1681" dirty="0"/>
          </a:p>
        </p:txBody>
      </p:sp>
      <p:sp>
        <p:nvSpPr>
          <p:cNvPr id="13" name="Shape 9"/>
          <p:cNvSpPr/>
          <p:nvPr/>
        </p:nvSpPr>
        <p:spPr>
          <a:xfrm>
            <a:off x="5773698" y="2241411"/>
            <a:ext cx="15240" cy="747236"/>
          </a:xfrm>
          <a:prstGeom prst="rect">
            <a:avLst/>
          </a:prstGeom>
          <a:solidFill>
            <a:srgbClr val="6EB9FC"/>
          </a:solidFill>
          <a:ln/>
        </p:spPr>
      </p:sp>
      <p:sp>
        <p:nvSpPr>
          <p:cNvPr id="14" name="Shape 10"/>
          <p:cNvSpPr/>
          <p:nvPr/>
        </p:nvSpPr>
        <p:spPr>
          <a:xfrm>
            <a:off x="5541169" y="2001381"/>
            <a:ext cx="480298" cy="480298"/>
          </a:xfrm>
          <a:prstGeom prst="roundRect">
            <a:avLst>
              <a:gd name="adj" fmla="val 13336"/>
            </a:avLst>
          </a:prstGeom>
          <a:solidFill>
            <a:srgbClr val="2F3343"/>
          </a:solidFill>
          <a:ln/>
        </p:spPr>
      </p:sp>
      <p:sp>
        <p:nvSpPr>
          <p:cNvPr id="15" name="Text 11"/>
          <p:cNvSpPr/>
          <p:nvPr/>
        </p:nvSpPr>
        <p:spPr>
          <a:xfrm>
            <a:off x="5693688" y="2041386"/>
            <a:ext cx="175260" cy="400288"/>
          </a:xfrm>
          <a:prstGeom prst="rect">
            <a:avLst/>
          </a:prstGeom>
          <a:noFill/>
          <a:ln/>
        </p:spPr>
        <p:txBody>
          <a:bodyPr wrap="none" rtlCol="0" anchor="t"/>
          <a:lstStyle/>
          <a:p>
            <a:pPr algn="ctr" indent="0" marL="0">
              <a:lnSpc>
                <a:spcPts val="3152"/>
              </a:lnSpc>
              <a:buNone/>
            </a:pPr>
            <a:r>
              <a:rPr lang="en-US" sz="2522" dirty="0">
                <a:solidFill>
                  <a:srgbClr val="6EB9FC"/>
                </a:solidFill>
                <a:latin typeface="Lora" pitchFamily="34" charset="0"/>
                <a:ea typeface="Lora" pitchFamily="34" charset="-122"/>
                <a:cs typeface="Lora" pitchFamily="34" charset="-120"/>
              </a:rPr>
              <a:t>2</a:t>
            </a:r>
            <a:endParaRPr lang="en-US" sz="2522" dirty="0"/>
          </a:p>
        </p:txBody>
      </p:sp>
      <p:sp>
        <p:nvSpPr>
          <p:cNvPr id="16" name="Text 12"/>
          <p:cNvSpPr/>
          <p:nvPr/>
        </p:nvSpPr>
        <p:spPr>
          <a:xfrm>
            <a:off x="4713923" y="3202186"/>
            <a:ext cx="2134910" cy="333494"/>
          </a:xfrm>
          <a:prstGeom prst="rect">
            <a:avLst/>
          </a:prstGeom>
          <a:noFill/>
          <a:ln/>
        </p:spPr>
        <p:txBody>
          <a:bodyPr wrap="none" rtlCol="0" anchor="t"/>
          <a:lstStyle/>
          <a:p>
            <a:pPr algn="ctr" indent="0" marL="0">
              <a:lnSpc>
                <a:spcPts val="2627"/>
              </a:lnSpc>
              <a:buNone/>
            </a:pPr>
            <a:r>
              <a:rPr lang="en-US" sz="2101" dirty="0">
                <a:solidFill>
                  <a:srgbClr val="6EB9FC"/>
                </a:solidFill>
                <a:latin typeface="Lora" pitchFamily="34" charset="0"/>
                <a:ea typeface="Lora" pitchFamily="34" charset="-122"/>
                <a:cs typeface="Lora" pitchFamily="34" charset="-120"/>
              </a:rPr>
              <a:t>Transform</a:t>
            </a:r>
            <a:endParaRPr lang="en-US" sz="2101" dirty="0"/>
          </a:p>
        </p:txBody>
      </p:sp>
      <p:pic>
        <p:nvPicPr>
          <p:cNvPr id="17" name="Image 2" descr="preencoded.png">    </p:cNvPr>
          <p:cNvPicPr>
            <a:picLocks noChangeAspect="1"/>
          </p:cNvPicPr>
          <p:nvPr/>
        </p:nvPicPr>
        <p:blipFill>
          <a:blip r:embed="rId3"/>
          <a:stretch>
            <a:fillRect/>
          </a:stretch>
        </p:blipFill>
        <p:spPr>
          <a:xfrm>
            <a:off x="4927402" y="3775829"/>
            <a:ext cx="1707952" cy="3251478"/>
          </a:xfrm>
          <a:prstGeom prst="rect">
            <a:avLst/>
          </a:prstGeom>
        </p:spPr>
      </p:pic>
      <p:sp>
        <p:nvSpPr>
          <p:cNvPr id="18" name="Text 13"/>
          <p:cNvSpPr/>
          <p:nvPr/>
        </p:nvSpPr>
        <p:spPr>
          <a:xfrm>
            <a:off x="4567833" y="7267456"/>
            <a:ext cx="2427089" cy="341471"/>
          </a:xfrm>
          <a:prstGeom prst="rect">
            <a:avLst/>
          </a:prstGeom>
          <a:noFill/>
          <a:ln/>
        </p:spPr>
        <p:txBody>
          <a:bodyPr wrap="none" rtlCol="0" anchor="t"/>
          <a:lstStyle/>
          <a:p>
            <a:pPr algn="ctr" indent="0" marL="0">
              <a:lnSpc>
                <a:spcPts val="2690"/>
              </a:lnSpc>
              <a:buNone/>
            </a:pPr>
            <a:endParaRPr lang="en-US" sz="1681" dirty="0"/>
          </a:p>
        </p:txBody>
      </p:sp>
      <p:sp>
        <p:nvSpPr>
          <p:cNvPr id="19" name="Shape 14"/>
          <p:cNvSpPr/>
          <p:nvPr/>
        </p:nvSpPr>
        <p:spPr>
          <a:xfrm>
            <a:off x="8841224" y="2241411"/>
            <a:ext cx="15240" cy="747236"/>
          </a:xfrm>
          <a:prstGeom prst="rect">
            <a:avLst/>
          </a:prstGeom>
          <a:solidFill>
            <a:srgbClr val="6EB9FC"/>
          </a:solidFill>
          <a:ln/>
        </p:spPr>
      </p:sp>
      <p:sp>
        <p:nvSpPr>
          <p:cNvPr id="20" name="Shape 15"/>
          <p:cNvSpPr/>
          <p:nvPr/>
        </p:nvSpPr>
        <p:spPr>
          <a:xfrm>
            <a:off x="8608695" y="2001381"/>
            <a:ext cx="480298" cy="480298"/>
          </a:xfrm>
          <a:prstGeom prst="roundRect">
            <a:avLst>
              <a:gd name="adj" fmla="val 13336"/>
            </a:avLst>
          </a:prstGeom>
          <a:solidFill>
            <a:srgbClr val="2F3343"/>
          </a:solidFill>
          <a:ln/>
        </p:spPr>
      </p:sp>
      <p:sp>
        <p:nvSpPr>
          <p:cNvPr id="21" name="Text 16"/>
          <p:cNvSpPr/>
          <p:nvPr/>
        </p:nvSpPr>
        <p:spPr>
          <a:xfrm>
            <a:off x="8761214" y="2041386"/>
            <a:ext cx="175260" cy="400288"/>
          </a:xfrm>
          <a:prstGeom prst="rect">
            <a:avLst/>
          </a:prstGeom>
          <a:noFill/>
          <a:ln/>
        </p:spPr>
        <p:txBody>
          <a:bodyPr wrap="none" rtlCol="0" anchor="t"/>
          <a:lstStyle/>
          <a:p>
            <a:pPr algn="ctr" indent="0" marL="0">
              <a:lnSpc>
                <a:spcPts val="3152"/>
              </a:lnSpc>
              <a:buNone/>
            </a:pPr>
            <a:r>
              <a:rPr lang="en-US" sz="2522" dirty="0">
                <a:solidFill>
                  <a:srgbClr val="6EB9FC"/>
                </a:solidFill>
                <a:latin typeface="Lora" pitchFamily="34" charset="0"/>
                <a:ea typeface="Lora" pitchFamily="34" charset="-122"/>
                <a:cs typeface="Lora" pitchFamily="34" charset="-120"/>
              </a:rPr>
              <a:t>3</a:t>
            </a:r>
            <a:endParaRPr lang="en-US" sz="2522" dirty="0"/>
          </a:p>
        </p:txBody>
      </p:sp>
      <p:sp>
        <p:nvSpPr>
          <p:cNvPr id="22" name="Text 17"/>
          <p:cNvSpPr/>
          <p:nvPr/>
        </p:nvSpPr>
        <p:spPr>
          <a:xfrm>
            <a:off x="7781449" y="3202186"/>
            <a:ext cx="2134910" cy="333494"/>
          </a:xfrm>
          <a:prstGeom prst="rect">
            <a:avLst/>
          </a:prstGeom>
          <a:noFill/>
          <a:ln/>
        </p:spPr>
        <p:txBody>
          <a:bodyPr wrap="none" rtlCol="0" anchor="t"/>
          <a:lstStyle/>
          <a:p>
            <a:pPr algn="ctr" indent="0" marL="0">
              <a:lnSpc>
                <a:spcPts val="2627"/>
              </a:lnSpc>
              <a:buNone/>
            </a:pPr>
            <a:r>
              <a:rPr lang="en-US" sz="2101" dirty="0">
                <a:solidFill>
                  <a:srgbClr val="6EB9FC"/>
                </a:solidFill>
                <a:latin typeface="Lora" pitchFamily="34" charset="0"/>
                <a:ea typeface="Lora" pitchFamily="34" charset="-122"/>
                <a:cs typeface="Lora" pitchFamily="34" charset="-120"/>
              </a:rPr>
              <a:t>Load</a:t>
            </a:r>
            <a:endParaRPr lang="en-US" sz="2101" dirty="0"/>
          </a:p>
        </p:txBody>
      </p:sp>
      <p:pic>
        <p:nvPicPr>
          <p:cNvPr id="23" name="Image 3" descr="preencoded.png">    </p:cNvPr>
          <p:cNvPicPr>
            <a:picLocks noChangeAspect="1"/>
          </p:cNvPicPr>
          <p:nvPr/>
        </p:nvPicPr>
        <p:blipFill>
          <a:blip r:embed="rId4"/>
          <a:stretch>
            <a:fillRect/>
          </a:stretch>
        </p:blipFill>
        <p:spPr>
          <a:xfrm>
            <a:off x="7955875" y="3775829"/>
            <a:ext cx="1786057" cy="3286363"/>
          </a:xfrm>
          <a:prstGeom prst="rect">
            <a:avLst/>
          </a:prstGeom>
        </p:spPr>
      </p:pic>
      <p:sp>
        <p:nvSpPr>
          <p:cNvPr id="24" name="Text 18"/>
          <p:cNvSpPr/>
          <p:nvPr/>
        </p:nvSpPr>
        <p:spPr>
          <a:xfrm>
            <a:off x="7635359" y="7302341"/>
            <a:ext cx="2427089" cy="341471"/>
          </a:xfrm>
          <a:prstGeom prst="rect">
            <a:avLst/>
          </a:prstGeom>
          <a:noFill/>
          <a:ln/>
        </p:spPr>
        <p:txBody>
          <a:bodyPr wrap="none" rtlCol="0" anchor="t"/>
          <a:lstStyle/>
          <a:p>
            <a:pPr algn="ctr" indent="0" marL="0">
              <a:lnSpc>
                <a:spcPts val="2690"/>
              </a:lnSpc>
              <a:buNone/>
            </a:pPr>
            <a:endParaRPr lang="en-US" sz="1681" dirty="0"/>
          </a:p>
        </p:txBody>
      </p:sp>
      <p:sp>
        <p:nvSpPr>
          <p:cNvPr id="25" name="Shape 19"/>
          <p:cNvSpPr/>
          <p:nvPr/>
        </p:nvSpPr>
        <p:spPr>
          <a:xfrm>
            <a:off x="11908750" y="2241411"/>
            <a:ext cx="15240" cy="747236"/>
          </a:xfrm>
          <a:prstGeom prst="rect">
            <a:avLst/>
          </a:prstGeom>
          <a:solidFill>
            <a:srgbClr val="6EB9FC"/>
          </a:solidFill>
          <a:ln/>
        </p:spPr>
      </p:sp>
      <p:sp>
        <p:nvSpPr>
          <p:cNvPr id="26" name="Shape 20"/>
          <p:cNvSpPr/>
          <p:nvPr/>
        </p:nvSpPr>
        <p:spPr>
          <a:xfrm>
            <a:off x="11676221" y="2001381"/>
            <a:ext cx="480298" cy="480298"/>
          </a:xfrm>
          <a:prstGeom prst="roundRect">
            <a:avLst>
              <a:gd name="adj" fmla="val 13336"/>
            </a:avLst>
          </a:prstGeom>
          <a:solidFill>
            <a:srgbClr val="2F3343"/>
          </a:solidFill>
          <a:ln/>
        </p:spPr>
      </p:sp>
      <p:sp>
        <p:nvSpPr>
          <p:cNvPr id="27" name="Text 21"/>
          <p:cNvSpPr/>
          <p:nvPr/>
        </p:nvSpPr>
        <p:spPr>
          <a:xfrm>
            <a:off x="11828740" y="2041386"/>
            <a:ext cx="175260" cy="400288"/>
          </a:xfrm>
          <a:prstGeom prst="rect">
            <a:avLst/>
          </a:prstGeom>
          <a:noFill/>
          <a:ln/>
        </p:spPr>
        <p:txBody>
          <a:bodyPr wrap="none" rtlCol="0" anchor="t"/>
          <a:lstStyle/>
          <a:p>
            <a:pPr algn="ctr" indent="0" marL="0">
              <a:lnSpc>
                <a:spcPts val="3152"/>
              </a:lnSpc>
              <a:buNone/>
            </a:pPr>
            <a:r>
              <a:rPr lang="en-US" sz="2522" dirty="0">
                <a:solidFill>
                  <a:srgbClr val="6EB9FC"/>
                </a:solidFill>
                <a:latin typeface="Lora" pitchFamily="34" charset="0"/>
                <a:ea typeface="Lora" pitchFamily="34" charset="-122"/>
                <a:cs typeface="Lora" pitchFamily="34" charset="-120"/>
              </a:rPr>
              <a:t>4</a:t>
            </a:r>
            <a:endParaRPr lang="en-US" sz="2522" dirty="0"/>
          </a:p>
        </p:txBody>
      </p:sp>
      <p:sp>
        <p:nvSpPr>
          <p:cNvPr id="28" name="Text 22"/>
          <p:cNvSpPr/>
          <p:nvPr/>
        </p:nvSpPr>
        <p:spPr>
          <a:xfrm>
            <a:off x="10848975" y="3202186"/>
            <a:ext cx="2134910" cy="333494"/>
          </a:xfrm>
          <a:prstGeom prst="rect">
            <a:avLst/>
          </a:prstGeom>
          <a:noFill/>
          <a:ln/>
        </p:spPr>
        <p:txBody>
          <a:bodyPr wrap="none" rtlCol="0" anchor="t"/>
          <a:lstStyle/>
          <a:p>
            <a:pPr algn="ctr" indent="0" marL="0">
              <a:lnSpc>
                <a:spcPts val="2627"/>
              </a:lnSpc>
              <a:buNone/>
            </a:pPr>
            <a:r>
              <a:rPr lang="en-US" sz="2101" dirty="0">
                <a:solidFill>
                  <a:srgbClr val="6EB9FC"/>
                </a:solidFill>
                <a:latin typeface="Lora" pitchFamily="34" charset="0"/>
                <a:ea typeface="Lora" pitchFamily="34" charset="-122"/>
                <a:cs typeface="Lora" pitchFamily="34" charset="-120"/>
              </a:rPr>
              <a:t>Visualization</a:t>
            </a:r>
            <a:endParaRPr lang="en-US" sz="2101" dirty="0"/>
          </a:p>
        </p:txBody>
      </p:sp>
      <p:pic>
        <p:nvPicPr>
          <p:cNvPr id="29" name="Image 4" descr="preencoded.png">    </p:cNvPr>
          <p:cNvPicPr>
            <a:picLocks noChangeAspect="1"/>
          </p:cNvPicPr>
          <p:nvPr/>
        </p:nvPicPr>
        <p:blipFill>
          <a:blip r:embed="rId5"/>
          <a:stretch>
            <a:fillRect/>
          </a:stretch>
        </p:blipFill>
        <p:spPr>
          <a:xfrm>
            <a:off x="11017806" y="3775829"/>
            <a:ext cx="1797248" cy="3244096"/>
          </a:xfrm>
          <a:prstGeom prst="rect">
            <a:avLst/>
          </a:prstGeom>
        </p:spPr>
      </p:pic>
      <p:sp>
        <p:nvSpPr>
          <p:cNvPr id="30" name="Text 23"/>
          <p:cNvSpPr/>
          <p:nvPr/>
        </p:nvSpPr>
        <p:spPr>
          <a:xfrm>
            <a:off x="10702885" y="7260074"/>
            <a:ext cx="2427089" cy="341471"/>
          </a:xfrm>
          <a:prstGeom prst="rect">
            <a:avLst/>
          </a:prstGeom>
          <a:noFill/>
          <a:ln/>
        </p:spPr>
        <p:txBody>
          <a:bodyPr wrap="none" rtlCol="0" anchor="t"/>
          <a:lstStyle/>
          <a:p>
            <a:pPr algn="ctr" indent="0" marL="0">
              <a:lnSpc>
                <a:spcPts val="2690"/>
              </a:lnSpc>
              <a:buNone/>
            </a:pPr>
            <a:endParaRPr lang="en-US" sz="1681" dirty="0"/>
          </a:p>
        </p:txBody>
      </p:sp>
      <p:pic>
        <p:nvPicPr>
          <p:cNvPr id="31"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1041321" y="2602706"/>
            <a:ext cx="444388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Taurus: Quem é?</a:t>
            </a:r>
            <a:endParaRPr lang="en-US" sz="4374" dirty="0"/>
          </a:p>
        </p:txBody>
      </p:sp>
      <p:pic>
        <p:nvPicPr>
          <p:cNvPr id="5" name="Image 0" descr="preencoded.png">    </p:cNvPr>
          <p:cNvPicPr>
            <a:picLocks noChangeAspect="1"/>
          </p:cNvPicPr>
          <p:nvPr/>
        </p:nvPicPr>
        <p:blipFill>
          <a:blip r:embed="rId1"/>
          <a:stretch>
            <a:fillRect/>
          </a:stretch>
        </p:blipFill>
        <p:spPr>
          <a:xfrm>
            <a:off x="12175093" y="2630448"/>
            <a:ext cx="1421368" cy="263604"/>
          </a:xfrm>
          <a:prstGeom prst="rect">
            <a:avLst/>
          </a:prstGeom>
        </p:spPr>
      </p:pic>
      <p:sp>
        <p:nvSpPr>
          <p:cNvPr id="6" name="Shape 3"/>
          <p:cNvSpPr/>
          <p:nvPr/>
        </p:nvSpPr>
        <p:spPr>
          <a:xfrm>
            <a:off x="1041321" y="3769162"/>
            <a:ext cx="4034433" cy="2079903"/>
          </a:xfrm>
          <a:prstGeom prst="roundRect">
            <a:avLst>
              <a:gd name="adj" fmla="val 3205"/>
            </a:avLst>
          </a:prstGeom>
          <a:solidFill>
            <a:srgbClr val="2F3343"/>
          </a:solidFill>
          <a:ln/>
        </p:spPr>
      </p:sp>
      <p:sp>
        <p:nvSpPr>
          <p:cNvPr id="7" name="Text 4"/>
          <p:cNvSpPr/>
          <p:nvPr/>
        </p:nvSpPr>
        <p:spPr>
          <a:xfrm>
            <a:off x="1263491" y="3991332"/>
            <a:ext cx="2221944"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Indústria</a:t>
            </a:r>
            <a:endParaRPr lang="en-US" sz="2187" dirty="0"/>
          </a:p>
        </p:txBody>
      </p:sp>
      <p:sp>
        <p:nvSpPr>
          <p:cNvPr id="8" name="Text 5"/>
          <p:cNvSpPr/>
          <p:nvPr/>
        </p:nvSpPr>
        <p:spPr>
          <a:xfrm>
            <a:off x="1263491" y="4560689"/>
            <a:ext cx="3590092"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 Taurus é uma empresa brasileira de armas de fogo fundada em 1939.</a:t>
            </a:r>
            <a:endParaRPr lang="en-US" sz="1750" dirty="0"/>
          </a:p>
        </p:txBody>
      </p:sp>
      <p:sp>
        <p:nvSpPr>
          <p:cNvPr id="9" name="Shape 6"/>
          <p:cNvSpPr/>
          <p:nvPr/>
        </p:nvSpPr>
        <p:spPr>
          <a:xfrm>
            <a:off x="5297924" y="3769162"/>
            <a:ext cx="4034433" cy="2079903"/>
          </a:xfrm>
          <a:prstGeom prst="roundRect">
            <a:avLst>
              <a:gd name="adj" fmla="val 3205"/>
            </a:avLst>
          </a:prstGeom>
          <a:solidFill>
            <a:srgbClr val="2F3343"/>
          </a:solidFill>
          <a:ln/>
        </p:spPr>
      </p:sp>
      <p:sp>
        <p:nvSpPr>
          <p:cNvPr id="10" name="Text 7"/>
          <p:cNvSpPr/>
          <p:nvPr/>
        </p:nvSpPr>
        <p:spPr>
          <a:xfrm>
            <a:off x="5520095" y="3991332"/>
            <a:ext cx="2221944"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Produtos</a:t>
            </a:r>
            <a:endParaRPr lang="en-US" sz="2187" dirty="0"/>
          </a:p>
        </p:txBody>
      </p:sp>
      <p:sp>
        <p:nvSpPr>
          <p:cNvPr id="11" name="Text 8"/>
          <p:cNvSpPr/>
          <p:nvPr/>
        </p:nvSpPr>
        <p:spPr>
          <a:xfrm>
            <a:off x="5520095" y="4560689"/>
            <a:ext cx="3590092" cy="1066205"/>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Ela produz uma ampla variedade de armas, incluindo pistolas, revólveres e rifles.</a:t>
            </a:r>
            <a:endParaRPr lang="en-US" sz="1750" dirty="0"/>
          </a:p>
        </p:txBody>
      </p:sp>
      <p:sp>
        <p:nvSpPr>
          <p:cNvPr id="12" name="Shape 9"/>
          <p:cNvSpPr/>
          <p:nvPr/>
        </p:nvSpPr>
        <p:spPr>
          <a:xfrm>
            <a:off x="9554527" y="3769162"/>
            <a:ext cx="4034433" cy="2079903"/>
          </a:xfrm>
          <a:prstGeom prst="roundRect">
            <a:avLst>
              <a:gd name="adj" fmla="val 3205"/>
            </a:avLst>
          </a:prstGeom>
          <a:solidFill>
            <a:srgbClr val="2F3343"/>
          </a:solidFill>
          <a:ln/>
        </p:spPr>
      </p:sp>
      <p:sp>
        <p:nvSpPr>
          <p:cNvPr id="13" name="Text 10"/>
          <p:cNvSpPr/>
          <p:nvPr/>
        </p:nvSpPr>
        <p:spPr>
          <a:xfrm>
            <a:off x="9776698" y="3991332"/>
            <a:ext cx="2221944"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Onde Atuam?</a:t>
            </a:r>
            <a:endParaRPr lang="en-US" sz="2187" dirty="0"/>
          </a:p>
        </p:txBody>
      </p:sp>
      <p:sp>
        <p:nvSpPr>
          <p:cNvPr id="14" name="Text 11"/>
          <p:cNvSpPr/>
          <p:nvPr/>
        </p:nvSpPr>
        <p:spPr>
          <a:xfrm>
            <a:off x="9776698" y="4560689"/>
            <a:ext cx="3590092"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 Taurus é uma empresa global com vendas em diversos países.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6319599" y="3067883"/>
            <a:ext cx="444388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A Problemática</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 desafio era identificar as principais causas subjacentes a queda significativa de faturamento em determinado período e explicar ao investidor sua capacidade de reação diante de cenários controversos.</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2023-08-15T16:57:54Z</dcterms:created>
  <dcterms:modified xsi:type="dcterms:W3CDTF">2023-08-15T16:57:54Z</dcterms:modified>
</cp:coreProperties>
</file>